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328" r:id="rId2"/>
    <p:sldId id="272" r:id="rId3"/>
    <p:sldId id="295" r:id="rId4"/>
    <p:sldId id="350" r:id="rId5"/>
    <p:sldId id="312" r:id="rId6"/>
    <p:sldId id="368" r:id="rId7"/>
    <p:sldId id="369" r:id="rId8"/>
    <p:sldId id="373" r:id="rId9"/>
    <p:sldId id="384" r:id="rId10"/>
    <p:sldId id="385" r:id="rId11"/>
    <p:sldId id="387" r:id="rId12"/>
    <p:sldId id="396" r:id="rId13"/>
    <p:sldId id="397" r:id="rId14"/>
    <p:sldId id="398" r:id="rId15"/>
    <p:sldId id="399" r:id="rId16"/>
    <p:sldId id="400" r:id="rId17"/>
    <p:sldId id="386" r:id="rId18"/>
    <p:sldId id="370" r:id="rId19"/>
    <p:sldId id="374" r:id="rId20"/>
    <p:sldId id="375" r:id="rId21"/>
    <p:sldId id="376" r:id="rId22"/>
    <p:sldId id="371" r:id="rId23"/>
    <p:sldId id="377" r:id="rId24"/>
    <p:sldId id="372" r:id="rId25"/>
    <p:sldId id="378" r:id="rId26"/>
    <p:sldId id="382" r:id="rId27"/>
    <p:sldId id="379" r:id="rId28"/>
    <p:sldId id="383" r:id="rId29"/>
    <p:sldId id="380" r:id="rId30"/>
    <p:sldId id="381" r:id="rId31"/>
    <p:sldId id="402" r:id="rId32"/>
    <p:sldId id="357" r:id="rId33"/>
    <p:sldId id="344" r:id="rId34"/>
    <p:sldId id="395" r:id="rId35"/>
    <p:sldId id="345" r:id="rId36"/>
    <p:sldId id="346" r:id="rId37"/>
    <p:sldId id="393" r:id="rId38"/>
    <p:sldId id="330" r:id="rId39"/>
    <p:sldId id="394" r:id="rId40"/>
    <p:sldId id="323" r:id="rId41"/>
    <p:sldId id="401" r:id="rId42"/>
    <p:sldId id="316" r:id="rId43"/>
    <p:sldId id="322" r:id="rId44"/>
    <p:sldId id="403"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66" userDrawn="1">
          <p15:clr>
            <a:srgbClr val="A4A3A4"/>
          </p15:clr>
        </p15:guide>
        <p15:guide id="3" pos="7423" userDrawn="1">
          <p15:clr>
            <a:srgbClr val="A4A3A4"/>
          </p15:clr>
        </p15:guide>
        <p15:guide id="4" orient="horz" pos="1281" userDrawn="1">
          <p15:clr>
            <a:srgbClr val="A4A3A4"/>
          </p15:clr>
        </p15:guide>
        <p15:guide id="5" orient="horz" pos="3932" userDrawn="1">
          <p15:clr>
            <a:srgbClr val="A4A3A4"/>
          </p15:clr>
        </p15:guide>
        <p15:guide id="6" orient="horz" pos="1110" userDrawn="1">
          <p15:clr>
            <a:srgbClr val="A4A3A4"/>
          </p15:clr>
        </p15:guide>
        <p15:guide id="7" pos="2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autoAdjust="0"/>
    <p:restoredTop sz="97912" autoAdjust="0"/>
  </p:normalViewPr>
  <p:slideViewPr>
    <p:cSldViewPr snapToGrid="0" showGuides="1">
      <p:cViewPr varScale="1">
        <p:scale>
          <a:sx n="93" d="100"/>
          <a:sy n="93" d="100"/>
        </p:scale>
        <p:origin x="628" y="108"/>
      </p:cViewPr>
      <p:guideLst>
        <p:guide orient="horz" pos="566"/>
        <p:guide pos="7423"/>
        <p:guide orient="horz" pos="1281"/>
        <p:guide orient="horz" pos="3932"/>
        <p:guide orient="horz" pos="1110"/>
        <p:guide pos="256"/>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3AEB5-C303-4762-90A0-AF697EB357C4}" type="datetimeFigureOut">
              <a:rPr lang="de-DE" smtClean="0"/>
              <a:t>13.11.2024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C587F-9620-41AA-8442-404D6D597627}" type="slidenum">
              <a:rPr lang="de-DE" smtClean="0"/>
              <a:t>‹Nr.›</a:t>
            </a:fld>
            <a:endParaRPr lang="de-DE"/>
          </a:p>
        </p:txBody>
      </p:sp>
    </p:spTree>
    <p:extLst>
      <p:ext uri="{BB962C8B-B14F-4D97-AF65-F5344CB8AC3E}">
        <p14:creationId xmlns:p14="http://schemas.microsoft.com/office/powerpoint/2010/main" val="173688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90C587F-9620-41AA-8442-404D6D597627}" type="slidenum">
              <a:rPr lang="de-DE" smtClean="0"/>
              <a:t>1</a:t>
            </a:fld>
            <a:endParaRPr lang="de-DE"/>
          </a:p>
        </p:txBody>
      </p:sp>
    </p:spTree>
    <p:extLst>
      <p:ext uri="{BB962C8B-B14F-4D97-AF65-F5344CB8AC3E}">
        <p14:creationId xmlns:p14="http://schemas.microsoft.com/office/powerpoint/2010/main" val="1166375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5CB1-60C6-9556-3437-3263BA4C49E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FAA7863-433D-4988-2C43-C91DD2BF1120}"/>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3FCE9EC4-E154-C120-47E8-AE0A64084A55}"/>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88F9BAC8-B13D-7BC5-29E6-936C58A3FB3D}"/>
              </a:ext>
            </a:extLst>
          </p:cNvPr>
          <p:cNvSpPr>
            <a:spLocks noGrp="1"/>
          </p:cNvSpPr>
          <p:nvPr>
            <p:ph type="sldNum" sz="quarter" idx="10"/>
          </p:nvPr>
        </p:nvSpPr>
        <p:spPr/>
        <p:txBody>
          <a:bodyPr/>
          <a:lstStyle/>
          <a:p>
            <a:fld id="{590C587F-9620-41AA-8442-404D6D597627}" type="slidenum">
              <a:rPr lang="de-DE" smtClean="0"/>
              <a:t>10</a:t>
            </a:fld>
            <a:endParaRPr lang="de-DE"/>
          </a:p>
        </p:txBody>
      </p:sp>
    </p:spTree>
    <p:extLst>
      <p:ext uri="{BB962C8B-B14F-4D97-AF65-F5344CB8AC3E}">
        <p14:creationId xmlns:p14="http://schemas.microsoft.com/office/powerpoint/2010/main" val="78401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2CDAC-439F-ED51-A21D-8DBD6EC6764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82CA00-A52A-58AD-274B-DEA638DD6DC3}"/>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9B841DB9-AF1C-D9BA-80FA-CB313D59C29B}"/>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406E998E-D601-DA9B-CCD6-DD491B0F3CCF}"/>
              </a:ext>
            </a:extLst>
          </p:cNvPr>
          <p:cNvSpPr>
            <a:spLocks noGrp="1"/>
          </p:cNvSpPr>
          <p:nvPr>
            <p:ph type="sldNum" sz="quarter" idx="10"/>
          </p:nvPr>
        </p:nvSpPr>
        <p:spPr/>
        <p:txBody>
          <a:bodyPr/>
          <a:lstStyle/>
          <a:p>
            <a:fld id="{590C587F-9620-41AA-8442-404D6D597627}" type="slidenum">
              <a:rPr lang="de-DE" smtClean="0"/>
              <a:t>11</a:t>
            </a:fld>
            <a:endParaRPr lang="de-DE"/>
          </a:p>
        </p:txBody>
      </p:sp>
    </p:spTree>
    <p:extLst>
      <p:ext uri="{BB962C8B-B14F-4D97-AF65-F5344CB8AC3E}">
        <p14:creationId xmlns:p14="http://schemas.microsoft.com/office/powerpoint/2010/main" val="2961365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B8A73-9FD1-8632-5F61-66477A7E2F7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816B90B-8110-CF66-4290-60619849DD4B}"/>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B8FDA39A-171F-9838-1603-C063AE44E9A7}"/>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9D133569-9A42-D278-6907-98F1CFCF21D3}"/>
              </a:ext>
            </a:extLst>
          </p:cNvPr>
          <p:cNvSpPr>
            <a:spLocks noGrp="1"/>
          </p:cNvSpPr>
          <p:nvPr>
            <p:ph type="sldNum" sz="quarter" idx="10"/>
          </p:nvPr>
        </p:nvSpPr>
        <p:spPr/>
        <p:txBody>
          <a:bodyPr/>
          <a:lstStyle/>
          <a:p>
            <a:fld id="{590C587F-9620-41AA-8442-404D6D597627}" type="slidenum">
              <a:rPr lang="de-DE" smtClean="0"/>
              <a:t>12</a:t>
            </a:fld>
            <a:endParaRPr lang="de-DE"/>
          </a:p>
        </p:txBody>
      </p:sp>
    </p:spTree>
    <p:extLst>
      <p:ext uri="{BB962C8B-B14F-4D97-AF65-F5344CB8AC3E}">
        <p14:creationId xmlns:p14="http://schemas.microsoft.com/office/powerpoint/2010/main" val="3876077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60608-9AC5-9B55-543A-6E56F7D320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B21C3A3-39B3-F27C-1689-CAB39B85FF3F}"/>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91DDA0E3-E515-8204-CB24-38CC1577A28D}"/>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92ADA76A-932C-6F4A-D5E0-EA3BF087A36D}"/>
              </a:ext>
            </a:extLst>
          </p:cNvPr>
          <p:cNvSpPr>
            <a:spLocks noGrp="1"/>
          </p:cNvSpPr>
          <p:nvPr>
            <p:ph type="sldNum" sz="quarter" idx="10"/>
          </p:nvPr>
        </p:nvSpPr>
        <p:spPr/>
        <p:txBody>
          <a:bodyPr/>
          <a:lstStyle/>
          <a:p>
            <a:fld id="{590C587F-9620-41AA-8442-404D6D597627}" type="slidenum">
              <a:rPr lang="de-DE" smtClean="0"/>
              <a:t>13</a:t>
            </a:fld>
            <a:endParaRPr lang="de-DE"/>
          </a:p>
        </p:txBody>
      </p:sp>
    </p:spTree>
    <p:extLst>
      <p:ext uri="{BB962C8B-B14F-4D97-AF65-F5344CB8AC3E}">
        <p14:creationId xmlns:p14="http://schemas.microsoft.com/office/powerpoint/2010/main" val="295691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FED0-1178-3AE9-F68C-6456798046A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0355528-05AA-9375-7EF8-0C581BB7DB5A}"/>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7AF2264A-7DEE-5CAE-73D9-66057181F266}"/>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0318B96C-5C48-0274-884A-C14B066FD5A3}"/>
              </a:ext>
            </a:extLst>
          </p:cNvPr>
          <p:cNvSpPr>
            <a:spLocks noGrp="1"/>
          </p:cNvSpPr>
          <p:nvPr>
            <p:ph type="sldNum" sz="quarter" idx="10"/>
          </p:nvPr>
        </p:nvSpPr>
        <p:spPr/>
        <p:txBody>
          <a:bodyPr/>
          <a:lstStyle/>
          <a:p>
            <a:fld id="{590C587F-9620-41AA-8442-404D6D597627}" type="slidenum">
              <a:rPr lang="de-DE" smtClean="0"/>
              <a:t>14</a:t>
            </a:fld>
            <a:endParaRPr lang="de-DE"/>
          </a:p>
        </p:txBody>
      </p:sp>
    </p:spTree>
    <p:extLst>
      <p:ext uri="{BB962C8B-B14F-4D97-AF65-F5344CB8AC3E}">
        <p14:creationId xmlns:p14="http://schemas.microsoft.com/office/powerpoint/2010/main" val="1418386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60E9B-47D6-7383-A087-06275491BA3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AFDE0EF-F004-1708-BEE2-B6D31F0FD771}"/>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5CE01448-26AA-486E-BDBC-C6EFB53BCC06}"/>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9EAD0687-1779-BC84-0771-F1BEFE24E29C}"/>
              </a:ext>
            </a:extLst>
          </p:cNvPr>
          <p:cNvSpPr>
            <a:spLocks noGrp="1"/>
          </p:cNvSpPr>
          <p:nvPr>
            <p:ph type="sldNum" sz="quarter" idx="10"/>
          </p:nvPr>
        </p:nvSpPr>
        <p:spPr/>
        <p:txBody>
          <a:bodyPr/>
          <a:lstStyle/>
          <a:p>
            <a:fld id="{590C587F-9620-41AA-8442-404D6D597627}" type="slidenum">
              <a:rPr lang="de-DE" smtClean="0"/>
              <a:t>15</a:t>
            </a:fld>
            <a:endParaRPr lang="de-DE"/>
          </a:p>
        </p:txBody>
      </p:sp>
    </p:spTree>
    <p:extLst>
      <p:ext uri="{BB962C8B-B14F-4D97-AF65-F5344CB8AC3E}">
        <p14:creationId xmlns:p14="http://schemas.microsoft.com/office/powerpoint/2010/main" val="1435948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EE177-739D-CDE2-806F-48291911984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DABE258-B36C-5D7E-67EC-3F8125CE8CF0}"/>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2E982427-6341-4D20-1C2C-9FBB5C08F83C}"/>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17608271-A0D1-A7B4-27A6-4446D930A9FD}"/>
              </a:ext>
            </a:extLst>
          </p:cNvPr>
          <p:cNvSpPr>
            <a:spLocks noGrp="1"/>
          </p:cNvSpPr>
          <p:nvPr>
            <p:ph type="sldNum" sz="quarter" idx="10"/>
          </p:nvPr>
        </p:nvSpPr>
        <p:spPr/>
        <p:txBody>
          <a:bodyPr/>
          <a:lstStyle/>
          <a:p>
            <a:fld id="{590C587F-9620-41AA-8442-404D6D597627}" type="slidenum">
              <a:rPr lang="de-DE" smtClean="0"/>
              <a:t>16</a:t>
            </a:fld>
            <a:endParaRPr lang="de-DE"/>
          </a:p>
        </p:txBody>
      </p:sp>
    </p:spTree>
    <p:extLst>
      <p:ext uri="{BB962C8B-B14F-4D97-AF65-F5344CB8AC3E}">
        <p14:creationId xmlns:p14="http://schemas.microsoft.com/office/powerpoint/2010/main" val="2876679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7AE55-3D28-B3B8-7DFA-35DD6DA11BC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1A0DE74-A96C-0711-02AC-8BF98965A097}"/>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16EEE34B-D4A6-CB92-A3FC-B57CCADFBF6A}"/>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895F8EBC-F909-E65F-E671-66890CC827F5}"/>
              </a:ext>
            </a:extLst>
          </p:cNvPr>
          <p:cNvSpPr>
            <a:spLocks noGrp="1"/>
          </p:cNvSpPr>
          <p:nvPr>
            <p:ph type="sldNum" sz="quarter" idx="10"/>
          </p:nvPr>
        </p:nvSpPr>
        <p:spPr/>
        <p:txBody>
          <a:bodyPr/>
          <a:lstStyle/>
          <a:p>
            <a:fld id="{590C587F-9620-41AA-8442-404D6D597627}" type="slidenum">
              <a:rPr lang="de-DE" smtClean="0"/>
              <a:t>17</a:t>
            </a:fld>
            <a:endParaRPr lang="de-DE"/>
          </a:p>
        </p:txBody>
      </p:sp>
    </p:spTree>
    <p:extLst>
      <p:ext uri="{BB962C8B-B14F-4D97-AF65-F5344CB8AC3E}">
        <p14:creationId xmlns:p14="http://schemas.microsoft.com/office/powerpoint/2010/main" val="604334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B71E2-4AAD-B83A-2726-22147F385B3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0E93300-4BAD-9297-39A1-FB418469F743}"/>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E36885B2-8AD4-E062-D34C-7C4FC9BC64B5}"/>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FAE1F60F-A17A-8CE9-C659-D93E961E4C19}"/>
              </a:ext>
            </a:extLst>
          </p:cNvPr>
          <p:cNvSpPr>
            <a:spLocks noGrp="1"/>
          </p:cNvSpPr>
          <p:nvPr>
            <p:ph type="sldNum" sz="quarter" idx="10"/>
          </p:nvPr>
        </p:nvSpPr>
        <p:spPr/>
        <p:txBody>
          <a:bodyPr/>
          <a:lstStyle/>
          <a:p>
            <a:fld id="{590C587F-9620-41AA-8442-404D6D597627}" type="slidenum">
              <a:rPr lang="de-DE" smtClean="0"/>
              <a:t>18</a:t>
            </a:fld>
            <a:endParaRPr lang="de-DE"/>
          </a:p>
        </p:txBody>
      </p:sp>
    </p:spTree>
    <p:extLst>
      <p:ext uri="{BB962C8B-B14F-4D97-AF65-F5344CB8AC3E}">
        <p14:creationId xmlns:p14="http://schemas.microsoft.com/office/powerpoint/2010/main" val="4050047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EA0BD-BB1E-DA5C-9111-9E33E860FF8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299CA5A-EC78-BEC2-302B-18ED071CAAFF}"/>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9CB15ED8-4C6F-4F4E-0EA7-7B85BED0AF04}"/>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6B65BEC3-AB8C-B401-1BA8-7A1ADFF48BAA}"/>
              </a:ext>
            </a:extLst>
          </p:cNvPr>
          <p:cNvSpPr>
            <a:spLocks noGrp="1"/>
          </p:cNvSpPr>
          <p:nvPr>
            <p:ph type="sldNum" sz="quarter" idx="10"/>
          </p:nvPr>
        </p:nvSpPr>
        <p:spPr/>
        <p:txBody>
          <a:bodyPr/>
          <a:lstStyle/>
          <a:p>
            <a:fld id="{590C587F-9620-41AA-8442-404D6D597627}" type="slidenum">
              <a:rPr lang="de-DE" smtClean="0"/>
              <a:t>19</a:t>
            </a:fld>
            <a:endParaRPr lang="de-DE"/>
          </a:p>
        </p:txBody>
      </p:sp>
    </p:spTree>
    <p:extLst>
      <p:ext uri="{BB962C8B-B14F-4D97-AF65-F5344CB8AC3E}">
        <p14:creationId xmlns:p14="http://schemas.microsoft.com/office/powerpoint/2010/main" val="3088743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590C587F-9620-41AA-8442-404D6D597627}" type="slidenum">
              <a:rPr lang="de-DE" smtClean="0"/>
              <a:t>2</a:t>
            </a:fld>
            <a:endParaRPr lang="de-DE"/>
          </a:p>
        </p:txBody>
      </p:sp>
    </p:spTree>
    <p:extLst>
      <p:ext uri="{BB962C8B-B14F-4D97-AF65-F5344CB8AC3E}">
        <p14:creationId xmlns:p14="http://schemas.microsoft.com/office/powerpoint/2010/main" val="3490531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BC82F-F4F2-4B4E-0D53-E31BC1B5F76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12E42DB-570E-0F93-EAF5-167688E73ED3}"/>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ECE961BA-598A-C9D2-95B1-C31923D1C787}"/>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79DB4EDB-98FC-45BA-8080-0942B711493A}"/>
              </a:ext>
            </a:extLst>
          </p:cNvPr>
          <p:cNvSpPr>
            <a:spLocks noGrp="1"/>
          </p:cNvSpPr>
          <p:nvPr>
            <p:ph type="sldNum" sz="quarter" idx="10"/>
          </p:nvPr>
        </p:nvSpPr>
        <p:spPr/>
        <p:txBody>
          <a:bodyPr/>
          <a:lstStyle/>
          <a:p>
            <a:fld id="{590C587F-9620-41AA-8442-404D6D597627}" type="slidenum">
              <a:rPr lang="de-DE" smtClean="0"/>
              <a:t>20</a:t>
            </a:fld>
            <a:endParaRPr lang="de-DE"/>
          </a:p>
        </p:txBody>
      </p:sp>
    </p:spTree>
    <p:extLst>
      <p:ext uri="{BB962C8B-B14F-4D97-AF65-F5344CB8AC3E}">
        <p14:creationId xmlns:p14="http://schemas.microsoft.com/office/powerpoint/2010/main" val="2319671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25695-FD58-6927-71F0-82561487544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82317C4-9A70-0388-A4E9-A61656AE9562}"/>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B5B3CA41-B2F9-2411-6CA2-0E0493952FA3}"/>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F3492966-60F5-981D-0A61-85CFC7924E6D}"/>
              </a:ext>
            </a:extLst>
          </p:cNvPr>
          <p:cNvSpPr>
            <a:spLocks noGrp="1"/>
          </p:cNvSpPr>
          <p:nvPr>
            <p:ph type="sldNum" sz="quarter" idx="10"/>
          </p:nvPr>
        </p:nvSpPr>
        <p:spPr/>
        <p:txBody>
          <a:bodyPr/>
          <a:lstStyle/>
          <a:p>
            <a:fld id="{590C587F-9620-41AA-8442-404D6D597627}" type="slidenum">
              <a:rPr lang="de-DE" smtClean="0"/>
              <a:t>21</a:t>
            </a:fld>
            <a:endParaRPr lang="de-DE"/>
          </a:p>
        </p:txBody>
      </p:sp>
    </p:spTree>
    <p:extLst>
      <p:ext uri="{BB962C8B-B14F-4D97-AF65-F5344CB8AC3E}">
        <p14:creationId xmlns:p14="http://schemas.microsoft.com/office/powerpoint/2010/main" val="397181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3BF16-7F47-AF11-1682-97636FA9340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782F708-CFFA-592B-62E6-5870B59B5CD3}"/>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5897B99F-B422-E15E-8629-6199B82406BE}"/>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7A24AC9E-DDC9-43E5-6B1B-747F019E02D2}"/>
              </a:ext>
            </a:extLst>
          </p:cNvPr>
          <p:cNvSpPr>
            <a:spLocks noGrp="1"/>
          </p:cNvSpPr>
          <p:nvPr>
            <p:ph type="sldNum" sz="quarter" idx="10"/>
          </p:nvPr>
        </p:nvSpPr>
        <p:spPr/>
        <p:txBody>
          <a:bodyPr/>
          <a:lstStyle/>
          <a:p>
            <a:fld id="{590C587F-9620-41AA-8442-404D6D597627}" type="slidenum">
              <a:rPr lang="de-DE" smtClean="0"/>
              <a:t>22</a:t>
            </a:fld>
            <a:endParaRPr lang="de-DE"/>
          </a:p>
        </p:txBody>
      </p:sp>
    </p:spTree>
    <p:extLst>
      <p:ext uri="{BB962C8B-B14F-4D97-AF65-F5344CB8AC3E}">
        <p14:creationId xmlns:p14="http://schemas.microsoft.com/office/powerpoint/2010/main" val="3054900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31A96-A1D5-FF36-1314-6CB4833ECB6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6C6B722-03E9-3BCA-46BA-5F36D5E13328}"/>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0846B194-A610-9894-26C1-412D436E4173}"/>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A34145E7-250F-7BDD-94EF-A0DC32E9DFE3}"/>
              </a:ext>
            </a:extLst>
          </p:cNvPr>
          <p:cNvSpPr>
            <a:spLocks noGrp="1"/>
          </p:cNvSpPr>
          <p:nvPr>
            <p:ph type="sldNum" sz="quarter" idx="10"/>
          </p:nvPr>
        </p:nvSpPr>
        <p:spPr/>
        <p:txBody>
          <a:bodyPr/>
          <a:lstStyle/>
          <a:p>
            <a:fld id="{590C587F-9620-41AA-8442-404D6D597627}" type="slidenum">
              <a:rPr lang="de-DE" smtClean="0"/>
              <a:t>23</a:t>
            </a:fld>
            <a:endParaRPr lang="de-DE"/>
          </a:p>
        </p:txBody>
      </p:sp>
    </p:spTree>
    <p:extLst>
      <p:ext uri="{BB962C8B-B14F-4D97-AF65-F5344CB8AC3E}">
        <p14:creationId xmlns:p14="http://schemas.microsoft.com/office/powerpoint/2010/main" val="3353087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F3B42-6BAF-649E-AEC2-6DC2C8B1DEC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BFE9899-4320-CF49-C6C2-5685C0907DF7}"/>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489E76AB-299D-FFFB-35F7-A6584DFAC97C}"/>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3BC59DB4-9029-57C9-2B5E-9F31EB156C8E}"/>
              </a:ext>
            </a:extLst>
          </p:cNvPr>
          <p:cNvSpPr>
            <a:spLocks noGrp="1"/>
          </p:cNvSpPr>
          <p:nvPr>
            <p:ph type="sldNum" sz="quarter" idx="10"/>
          </p:nvPr>
        </p:nvSpPr>
        <p:spPr/>
        <p:txBody>
          <a:bodyPr/>
          <a:lstStyle/>
          <a:p>
            <a:fld id="{590C587F-9620-41AA-8442-404D6D597627}" type="slidenum">
              <a:rPr lang="de-DE" smtClean="0"/>
              <a:t>24</a:t>
            </a:fld>
            <a:endParaRPr lang="de-DE"/>
          </a:p>
        </p:txBody>
      </p:sp>
    </p:spTree>
    <p:extLst>
      <p:ext uri="{BB962C8B-B14F-4D97-AF65-F5344CB8AC3E}">
        <p14:creationId xmlns:p14="http://schemas.microsoft.com/office/powerpoint/2010/main" val="1381873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8B8C0-3EF4-BAA9-371F-D3560818F12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A982780-17DB-10EC-8EC7-DC7D43F38F0B}"/>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0904F979-62AA-3939-9815-378941B96D2D}"/>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DEF82A83-6BFD-9CCF-45B9-D0951D134744}"/>
              </a:ext>
            </a:extLst>
          </p:cNvPr>
          <p:cNvSpPr>
            <a:spLocks noGrp="1"/>
          </p:cNvSpPr>
          <p:nvPr>
            <p:ph type="sldNum" sz="quarter" idx="10"/>
          </p:nvPr>
        </p:nvSpPr>
        <p:spPr/>
        <p:txBody>
          <a:bodyPr/>
          <a:lstStyle/>
          <a:p>
            <a:fld id="{590C587F-9620-41AA-8442-404D6D597627}" type="slidenum">
              <a:rPr lang="de-DE" smtClean="0"/>
              <a:t>25</a:t>
            </a:fld>
            <a:endParaRPr lang="de-DE"/>
          </a:p>
        </p:txBody>
      </p:sp>
    </p:spTree>
    <p:extLst>
      <p:ext uri="{BB962C8B-B14F-4D97-AF65-F5344CB8AC3E}">
        <p14:creationId xmlns:p14="http://schemas.microsoft.com/office/powerpoint/2010/main" val="1639254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479C9-506D-DF74-4CED-1C560CCDAC9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507D170-CED1-762D-B88D-15C391C1C568}"/>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18323CD7-70B8-582F-5F59-1CED8F93C02E}"/>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37D1ED35-6439-AFDF-B2EB-490C4C4C364E}"/>
              </a:ext>
            </a:extLst>
          </p:cNvPr>
          <p:cNvSpPr>
            <a:spLocks noGrp="1"/>
          </p:cNvSpPr>
          <p:nvPr>
            <p:ph type="sldNum" sz="quarter" idx="10"/>
          </p:nvPr>
        </p:nvSpPr>
        <p:spPr/>
        <p:txBody>
          <a:bodyPr/>
          <a:lstStyle/>
          <a:p>
            <a:fld id="{590C587F-9620-41AA-8442-404D6D597627}" type="slidenum">
              <a:rPr lang="de-DE" smtClean="0"/>
              <a:t>26</a:t>
            </a:fld>
            <a:endParaRPr lang="de-DE"/>
          </a:p>
        </p:txBody>
      </p:sp>
    </p:spTree>
    <p:extLst>
      <p:ext uri="{BB962C8B-B14F-4D97-AF65-F5344CB8AC3E}">
        <p14:creationId xmlns:p14="http://schemas.microsoft.com/office/powerpoint/2010/main" val="4292260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D272A-5EE2-BED6-62F1-597F6717369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73A4E0A-365C-1194-1998-13A4A2B0E206}"/>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C20D2B51-6E5B-46F4-98F8-5F50C1B8D60C}"/>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EB3C824A-D337-7D0A-2DB6-E520DE19A39C}"/>
              </a:ext>
            </a:extLst>
          </p:cNvPr>
          <p:cNvSpPr>
            <a:spLocks noGrp="1"/>
          </p:cNvSpPr>
          <p:nvPr>
            <p:ph type="sldNum" sz="quarter" idx="10"/>
          </p:nvPr>
        </p:nvSpPr>
        <p:spPr/>
        <p:txBody>
          <a:bodyPr/>
          <a:lstStyle/>
          <a:p>
            <a:fld id="{590C587F-9620-41AA-8442-404D6D597627}" type="slidenum">
              <a:rPr lang="de-DE" smtClean="0"/>
              <a:t>27</a:t>
            </a:fld>
            <a:endParaRPr lang="de-DE"/>
          </a:p>
        </p:txBody>
      </p:sp>
    </p:spTree>
    <p:extLst>
      <p:ext uri="{BB962C8B-B14F-4D97-AF65-F5344CB8AC3E}">
        <p14:creationId xmlns:p14="http://schemas.microsoft.com/office/powerpoint/2010/main" val="1264090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AB8CE-D79A-9712-D5D1-891DA1CFD7E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377A4B5-687F-6719-388A-8305A4BE5FFF}"/>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C5CBE2F6-FE1D-00CB-8FDB-2FAB8C1D62DD}"/>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DF937161-7FCD-B5FF-FA1F-6A572A851AF3}"/>
              </a:ext>
            </a:extLst>
          </p:cNvPr>
          <p:cNvSpPr>
            <a:spLocks noGrp="1"/>
          </p:cNvSpPr>
          <p:nvPr>
            <p:ph type="sldNum" sz="quarter" idx="10"/>
          </p:nvPr>
        </p:nvSpPr>
        <p:spPr/>
        <p:txBody>
          <a:bodyPr/>
          <a:lstStyle/>
          <a:p>
            <a:fld id="{590C587F-9620-41AA-8442-404D6D597627}" type="slidenum">
              <a:rPr lang="de-DE" smtClean="0"/>
              <a:t>28</a:t>
            </a:fld>
            <a:endParaRPr lang="de-DE"/>
          </a:p>
        </p:txBody>
      </p:sp>
    </p:spTree>
    <p:extLst>
      <p:ext uri="{BB962C8B-B14F-4D97-AF65-F5344CB8AC3E}">
        <p14:creationId xmlns:p14="http://schemas.microsoft.com/office/powerpoint/2010/main" val="1830853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895B9-2B98-3E57-EAB5-40B8E931021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C8F5807-EEFC-D229-7977-970D342E7C5D}"/>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855F00F5-3FC8-F3D2-8182-6734C2096244}"/>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49A48B0F-EDF9-6108-82B9-4BF5E241A720}"/>
              </a:ext>
            </a:extLst>
          </p:cNvPr>
          <p:cNvSpPr>
            <a:spLocks noGrp="1"/>
          </p:cNvSpPr>
          <p:nvPr>
            <p:ph type="sldNum" sz="quarter" idx="10"/>
          </p:nvPr>
        </p:nvSpPr>
        <p:spPr/>
        <p:txBody>
          <a:bodyPr/>
          <a:lstStyle/>
          <a:p>
            <a:fld id="{590C587F-9620-41AA-8442-404D6D597627}" type="slidenum">
              <a:rPr lang="de-DE" smtClean="0"/>
              <a:t>29</a:t>
            </a:fld>
            <a:endParaRPr lang="de-DE"/>
          </a:p>
        </p:txBody>
      </p:sp>
    </p:spTree>
    <p:extLst>
      <p:ext uri="{BB962C8B-B14F-4D97-AF65-F5344CB8AC3E}">
        <p14:creationId xmlns:p14="http://schemas.microsoft.com/office/powerpoint/2010/main" val="3171688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10"/>
          </p:nvPr>
        </p:nvSpPr>
        <p:spPr/>
        <p:txBody>
          <a:bodyPr/>
          <a:lstStyle/>
          <a:p>
            <a:fld id="{590C587F-9620-41AA-8442-404D6D597627}" type="slidenum">
              <a:rPr lang="de-DE" smtClean="0"/>
              <a:t>3</a:t>
            </a:fld>
            <a:endParaRPr lang="de-DE"/>
          </a:p>
        </p:txBody>
      </p:sp>
    </p:spTree>
    <p:extLst>
      <p:ext uri="{BB962C8B-B14F-4D97-AF65-F5344CB8AC3E}">
        <p14:creationId xmlns:p14="http://schemas.microsoft.com/office/powerpoint/2010/main" val="1020518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CC101-A6A5-F0A4-4226-7E3963C53D1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0D173B6-3962-9CA8-5A02-125919B6F7E6}"/>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BC08FA5B-AEA4-2484-DC38-9BE7329629C1}"/>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BC32FB8D-FE07-A91C-22C1-9691570A4F71}"/>
              </a:ext>
            </a:extLst>
          </p:cNvPr>
          <p:cNvSpPr>
            <a:spLocks noGrp="1"/>
          </p:cNvSpPr>
          <p:nvPr>
            <p:ph type="sldNum" sz="quarter" idx="10"/>
          </p:nvPr>
        </p:nvSpPr>
        <p:spPr/>
        <p:txBody>
          <a:bodyPr/>
          <a:lstStyle/>
          <a:p>
            <a:fld id="{590C587F-9620-41AA-8442-404D6D597627}" type="slidenum">
              <a:rPr lang="de-DE" smtClean="0"/>
              <a:t>30</a:t>
            </a:fld>
            <a:endParaRPr lang="de-DE"/>
          </a:p>
        </p:txBody>
      </p:sp>
    </p:spTree>
    <p:extLst>
      <p:ext uri="{BB962C8B-B14F-4D97-AF65-F5344CB8AC3E}">
        <p14:creationId xmlns:p14="http://schemas.microsoft.com/office/powerpoint/2010/main" val="1321865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DF245-63C3-8527-AFD6-3B07AC01EFD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4A122EC-C20E-17D7-653B-6227DFDAFAEE}"/>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B1BE411D-FCFD-5C6F-AAF5-5BA41A962A84}"/>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A066D9A3-8DF7-FFDB-265C-E4A336BA9801}"/>
              </a:ext>
            </a:extLst>
          </p:cNvPr>
          <p:cNvSpPr>
            <a:spLocks noGrp="1"/>
          </p:cNvSpPr>
          <p:nvPr>
            <p:ph type="sldNum" sz="quarter" idx="10"/>
          </p:nvPr>
        </p:nvSpPr>
        <p:spPr/>
        <p:txBody>
          <a:bodyPr/>
          <a:lstStyle/>
          <a:p>
            <a:fld id="{590C587F-9620-41AA-8442-404D6D597627}" type="slidenum">
              <a:rPr lang="de-DE" smtClean="0"/>
              <a:t>31</a:t>
            </a:fld>
            <a:endParaRPr lang="de-DE"/>
          </a:p>
        </p:txBody>
      </p:sp>
    </p:spTree>
    <p:extLst>
      <p:ext uri="{BB962C8B-B14F-4D97-AF65-F5344CB8AC3E}">
        <p14:creationId xmlns:p14="http://schemas.microsoft.com/office/powerpoint/2010/main" val="2320347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6158C-EE91-11FD-B727-AF2F3B9A1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354026-BBC0-1D58-7500-25C283BBB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9C53A-ADC3-DB77-C1D9-1C1AD9F5200C}"/>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6FEAF67E-7EA0-0E36-48C2-238E1847E886}"/>
              </a:ext>
            </a:extLst>
          </p:cNvPr>
          <p:cNvSpPr>
            <a:spLocks noGrp="1"/>
          </p:cNvSpPr>
          <p:nvPr>
            <p:ph type="sldNum" sz="quarter" idx="5"/>
          </p:nvPr>
        </p:nvSpPr>
        <p:spPr/>
        <p:txBody>
          <a:bodyPr/>
          <a:lstStyle/>
          <a:p>
            <a:fld id="{590C587F-9620-41AA-8442-404D6D597627}" type="slidenum">
              <a:rPr lang="de-DE" smtClean="0"/>
              <a:t>32</a:t>
            </a:fld>
            <a:endParaRPr lang="de-DE"/>
          </a:p>
        </p:txBody>
      </p:sp>
    </p:spTree>
    <p:extLst>
      <p:ext uri="{BB962C8B-B14F-4D97-AF65-F5344CB8AC3E}">
        <p14:creationId xmlns:p14="http://schemas.microsoft.com/office/powerpoint/2010/main" val="1127451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7CF-5A47-5998-BF35-4C3DF274830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8D1FBD5-AF3D-55DF-7696-B972BE40BC0F}"/>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7130B257-C7A8-23A4-F143-4B249464DFCA}"/>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65EB7040-68D9-D7A1-B311-C3B1F8EB2B6C}"/>
              </a:ext>
            </a:extLst>
          </p:cNvPr>
          <p:cNvSpPr>
            <a:spLocks noGrp="1"/>
          </p:cNvSpPr>
          <p:nvPr>
            <p:ph type="sldNum" sz="quarter" idx="10"/>
          </p:nvPr>
        </p:nvSpPr>
        <p:spPr/>
        <p:txBody>
          <a:bodyPr/>
          <a:lstStyle/>
          <a:p>
            <a:fld id="{590C587F-9620-41AA-8442-404D6D597627}" type="slidenum">
              <a:rPr lang="de-DE" smtClean="0"/>
              <a:t>33</a:t>
            </a:fld>
            <a:endParaRPr lang="de-DE"/>
          </a:p>
        </p:txBody>
      </p:sp>
    </p:spTree>
    <p:extLst>
      <p:ext uri="{BB962C8B-B14F-4D97-AF65-F5344CB8AC3E}">
        <p14:creationId xmlns:p14="http://schemas.microsoft.com/office/powerpoint/2010/main" val="2199132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2CB6B-88BC-FF5F-0D4E-7E91BB5E94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086F07-839C-90AC-906D-BDA47A87051E}"/>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B19EED4F-774D-5496-7417-99A0B7F6527B}"/>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77EE96B9-806E-45E6-AAB4-A385E85D1401}"/>
              </a:ext>
            </a:extLst>
          </p:cNvPr>
          <p:cNvSpPr>
            <a:spLocks noGrp="1"/>
          </p:cNvSpPr>
          <p:nvPr>
            <p:ph type="sldNum" sz="quarter" idx="10"/>
          </p:nvPr>
        </p:nvSpPr>
        <p:spPr/>
        <p:txBody>
          <a:bodyPr/>
          <a:lstStyle/>
          <a:p>
            <a:fld id="{590C587F-9620-41AA-8442-404D6D597627}" type="slidenum">
              <a:rPr lang="de-DE" smtClean="0"/>
              <a:t>34</a:t>
            </a:fld>
            <a:endParaRPr lang="de-DE"/>
          </a:p>
        </p:txBody>
      </p:sp>
    </p:spTree>
    <p:extLst>
      <p:ext uri="{BB962C8B-B14F-4D97-AF65-F5344CB8AC3E}">
        <p14:creationId xmlns:p14="http://schemas.microsoft.com/office/powerpoint/2010/main" val="163520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8DA6D-7283-8844-07C9-8811E5F485E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0285462-7D45-15CF-78EA-09D981E5C145}"/>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4FDD8CD4-40DC-7FAB-351E-3DD9F49A5FA5}"/>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39F3162B-D474-16D6-8422-86AD9B0C3AB3}"/>
              </a:ext>
            </a:extLst>
          </p:cNvPr>
          <p:cNvSpPr>
            <a:spLocks noGrp="1"/>
          </p:cNvSpPr>
          <p:nvPr>
            <p:ph type="sldNum" sz="quarter" idx="10"/>
          </p:nvPr>
        </p:nvSpPr>
        <p:spPr/>
        <p:txBody>
          <a:bodyPr/>
          <a:lstStyle/>
          <a:p>
            <a:fld id="{590C587F-9620-41AA-8442-404D6D597627}" type="slidenum">
              <a:rPr lang="de-DE" smtClean="0"/>
              <a:t>35</a:t>
            </a:fld>
            <a:endParaRPr lang="de-DE"/>
          </a:p>
        </p:txBody>
      </p:sp>
    </p:spTree>
    <p:extLst>
      <p:ext uri="{BB962C8B-B14F-4D97-AF65-F5344CB8AC3E}">
        <p14:creationId xmlns:p14="http://schemas.microsoft.com/office/powerpoint/2010/main" val="293478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D1A6C-2EBB-109D-9D6E-A802E5F5B11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4BF3E98-FE2E-B62F-092F-F48B2BAA6FDB}"/>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BC145042-822D-04EA-2140-125098F198C4}"/>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32D41022-F0F2-343D-B10E-E011569610E8}"/>
              </a:ext>
            </a:extLst>
          </p:cNvPr>
          <p:cNvSpPr>
            <a:spLocks noGrp="1"/>
          </p:cNvSpPr>
          <p:nvPr>
            <p:ph type="sldNum" sz="quarter" idx="10"/>
          </p:nvPr>
        </p:nvSpPr>
        <p:spPr/>
        <p:txBody>
          <a:bodyPr/>
          <a:lstStyle/>
          <a:p>
            <a:fld id="{590C587F-9620-41AA-8442-404D6D597627}" type="slidenum">
              <a:rPr lang="de-DE" smtClean="0"/>
              <a:t>36</a:t>
            </a:fld>
            <a:endParaRPr lang="de-DE"/>
          </a:p>
        </p:txBody>
      </p:sp>
    </p:spTree>
    <p:extLst>
      <p:ext uri="{BB962C8B-B14F-4D97-AF65-F5344CB8AC3E}">
        <p14:creationId xmlns:p14="http://schemas.microsoft.com/office/powerpoint/2010/main" val="375667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D4FB4-F92D-D4B7-6E5E-15D28367750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B8A2355-C58B-FC06-27BB-8AD9A20B2F90}"/>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CC9655ED-9290-1504-5F6D-C685D8072A72}"/>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9A52D3A2-4D15-3768-3A24-27ACCD991112}"/>
              </a:ext>
            </a:extLst>
          </p:cNvPr>
          <p:cNvSpPr>
            <a:spLocks noGrp="1"/>
          </p:cNvSpPr>
          <p:nvPr>
            <p:ph type="sldNum" sz="quarter" idx="10"/>
          </p:nvPr>
        </p:nvSpPr>
        <p:spPr/>
        <p:txBody>
          <a:bodyPr/>
          <a:lstStyle/>
          <a:p>
            <a:fld id="{590C587F-9620-41AA-8442-404D6D597627}" type="slidenum">
              <a:rPr lang="de-DE" smtClean="0"/>
              <a:t>37</a:t>
            </a:fld>
            <a:endParaRPr lang="de-DE"/>
          </a:p>
        </p:txBody>
      </p:sp>
    </p:spTree>
    <p:extLst>
      <p:ext uri="{BB962C8B-B14F-4D97-AF65-F5344CB8AC3E}">
        <p14:creationId xmlns:p14="http://schemas.microsoft.com/office/powerpoint/2010/main" val="3013673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171450" indent="-171450" algn="l">
              <a:buFontTx/>
              <a:buChar char="-"/>
            </a:pPr>
            <a:r>
              <a:rPr lang="de-DE" b="0" i="0" dirty="0">
                <a:solidFill>
                  <a:srgbClr val="C0BAB2"/>
                </a:solidFill>
                <a:effectLst/>
                <a:latin typeface="-apple-system"/>
              </a:rPr>
              <a:t>@Composable</a:t>
            </a:r>
          </a:p>
          <a:p>
            <a:pPr marL="171450" indent="-171450" algn="l">
              <a:buFontTx/>
              <a:buChar char="-"/>
            </a:pPr>
            <a:r>
              <a:rPr lang="de-DE" b="0" i="0" dirty="0">
                <a:solidFill>
                  <a:srgbClr val="C0BAB2"/>
                </a:solidFill>
                <a:effectLst/>
                <a:latin typeface="-apple-system"/>
              </a:rPr>
              <a:t>Beim Programmieren von Nutzeroberflächen für Apps erzeugen imperative Frameworks einen Komponentenbaum, der schnell unübersichtlich wird</a:t>
            </a:r>
          </a:p>
          <a:p>
            <a:pPr marL="171450" indent="-171450" algn="l">
              <a:buFontTx/>
              <a:buChar char="-"/>
            </a:pPr>
            <a:r>
              <a:rPr lang="de-DE" b="0" i="0" dirty="0">
                <a:solidFill>
                  <a:srgbClr val="C0BAB2"/>
                </a:solidFill>
                <a:effectLst/>
                <a:latin typeface="-apple-system"/>
              </a:rPr>
              <a:t>Mit deklarativen UI-Frameworks modifiziert der Entwickler die Oberfläche nicht mehr nach Zustandsänderungen, sondern beschreibt sie situationsabhängig</a:t>
            </a:r>
          </a:p>
          <a:p>
            <a:endParaRPr lang="de-DE" dirty="0"/>
          </a:p>
        </p:txBody>
      </p:sp>
      <p:sp>
        <p:nvSpPr>
          <p:cNvPr id="4" name="Foliennummernplatzhalter 3"/>
          <p:cNvSpPr>
            <a:spLocks noGrp="1"/>
          </p:cNvSpPr>
          <p:nvPr>
            <p:ph type="sldNum" sz="quarter" idx="10"/>
          </p:nvPr>
        </p:nvSpPr>
        <p:spPr/>
        <p:txBody>
          <a:bodyPr/>
          <a:lstStyle/>
          <a:p>
            <a:fld id="{590C587F-9620-41AA-8442-404D6D597627}" type="slidenum">
              <a:rPr lang="de-DE" smtClean="0"/>
              <a:t>38</a:t>
            </a:fld>
            <a:endParaRPr lang="de-DE"/>
          </a:p>
        </p:txBody>
      </p:sp>
    </p:spTree>
    <p:extLst>
      <p:ext uri="{BB962C8B-B14F-4D97-AF65-F5344CB8AC3E}">
        <p14:creationId xmlns:p14="http://schemas.microsoft.com/office/powerpoint/2010/main" val="493286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6ABA4-0426-8BE7-443A-23CA75F9FB3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4241D28-719F-1B20-5BA3-75941FCF88C2}"/>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5EC59FC2-802E-C84D-7348-4580AEB60AC6}"/>
              </a:ext>
            </a:extLst>
          </p:cNvPr>
          <p:cNvSpPr>
            <a:spLocks noGrp="1"/>
          </p:cNvSpPr>
          <p:nvPr>
            <p:ph type="body" idx="1"/>
          </p:nvPr>
        </p:nvSpPr>
        <p:spPr/>
        <p:txBody>
          <a:bodyPr/>
          <a:lstStyle/>
          <a:p>
            <a:pPr marL="171450" indent="-171450" algn="l">
              <a:buFontTx/>
              <a:buChar char="-"/>
            </a:pPr>
            <a:r>
              <a:rPr lang="de-DE" b="0" i="0" dirty="0">
                <a:solidFill>
                  <a:srgbClr val="C0BAB2"/>
                </a:solidFill>
                <a:effectLst/>
                <a:latin typeface="-apple-system"/>
              </a:rPr>
              <a:t>@Composable</a:t>
            </a:r>
          </a:p>
          <a:p>
            <a:pPr marL="171450" indent="-171450" algn="l">
              <a:buFontTx/>
              <a:buChar char="-"/>
            </a:pPr>
            <a:r>
              <a:rPr lang="de-DE" b="0" i="0" dirty="0">
                <a:solidFill>
                  <a:srgbClr val="C0BAB2"/>
                </a:solidFill>
                <a:effectLst/>
                <a:latin typeface="-apple-system"/>
              </a:rPr>
              <a:t>Beim Programmieren von Nutzeroberflächen für Apps erzeugen imperative Frameworks einen Komponentenbaum, der schnell unübersichtlich wird</a:t>
            </a:r>
          </a:p>
          <a:p>
            <a:pPr marL="171450" indent="-171450" algn="l">
              <a:buFontTx/>
              <a:buChar char="-"/>
            </a:pPr>
            <a:r>
              <a:rPr lang="de-DE" b="0" i="0" dirty="0">
                <a:solidFill>
                  <a:srgbClr val="C0BAB2"/>
                </a:solidFill>
                <a:effectLst/>
                <a:latin typeface="-apple-system"/>
              </a:rPr>
              <a:t>Mit deklarativen UI-Frameworks modifiziert der Entwickler die Oberfläche nicht mehr nach Zustandsänderungen, sondern beschreibt sie situationsabhängig</a:t>
            </a:r>
          </a:p>
          <a:p>
            <a:endParaRPr lang="de-DE" dirty="0"/>
          </a:p>
        </p:txBody>
      </p:sp>
      <p:sp>
        <p:nvSpPr>
          <p:cNvPr id="4" name="Foliennummernplatzhalter 3">
            <a:extLst>
              <a:ext uri="{FF2B5EF4-FFF2-40B4-BE49-F238E27FC236}">
                <a16:creationId xmlns:a16="http://schemas.microsoft.com/office/drawing/2014/main" id="{358FF9BC-6706-19DF-0F47-2F8FE527C32F}"/>
              </a:ext>
            </a:extLst>
          </p:cNvPr>
          <p:cNvSpPr>
            <a:spLocks noGrp="1"/>
          </p:cNvSpPr>
          <p:nvPr>
            <p:ph type="sldNum" sz="quarter" idx="10"/>
          </p:nvPr>
        </p:nvSpPr>
        <p:spPr/>
        <p:txBody>
          <a:bodyPr/>
          <a:lstStyle/>
          <a:p>
            <a:fld id="{590C587F-9620-41AA-8442-404D6D597627}" type="slidenum">
              <a:rPr lang="de-DE" smtClean="0"/>
              <a:t>39</a:t>
            </a:fld>
            <a:endParaRPr lang="de-DE"/>
          </a:p>
        </p:txBody>
      </p:sp>
    </p:spTree>
    <p:extLst>
      <p:ext uri="{BB962C8B-B14F-4D97-AF65-F5344CB8AC3E}">
        <p14:creationId xmlns:p14="http://schemas.microsoft.com/office/powerpoint/2010/main" val="397953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10A75-7FD5-EDA2-2790-C159A64C9D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904C0-265A-EFFA-8C7D-5AAE74E50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DEC47-0C67-518D-FE7F-DD07CB874851}"/>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ADC66CE9-DC5D-E2E6-D293-69B52AD268B9}"/>
              </a:ext>
            </a:extLst>
          </p:cNvPr>
          <p:cNvSpPr>
            <a:spLocks noGrp="1"/>
          </p:cNvSpPr>
          <p:nvPr>
            <p:ph type="sldNum" sz="quarter" idx="5"/>
          </p:nvPr>
        </p:nvSpPr>
        <p:spPr/>
        <p:txBody>
          <a:bodyPr/>
          <a:lstStyle/>
          <a:p>
            <a:fld id="{590C587F-9620-41AA-8442-404D6D597627}" type="slidenum">
              <a:rPr lang="de-DE" smtClean="0"/>
              <a:t>4</a:t>
            </a:fld>
            <a:endParaRPr lang="de-DE"/>
          </a:p>
        </p:txBody>
      </p:sp>
    </p:spTree>
    <p:extLst>
      <p:ext uri="{BB962C8B-B14F-4D97-AF65-F5344CB8AC3E}">
        <p14:creationId xmlns:p14="http://schemas.microsoft.com/office/powerpoint/2010/main" val="3912179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SOLID: </a:t>
            </a:r>
          </a:p>
          <a:p>
            <a:pPr marL="171450" indent="-171450">
              <a:buFontTx/>
              <a:buChar char="-"/>
            </a:pPr>
            <a:r>
              <a:rPr lang="de-DE" dirty="0"/>
              <a:t>Single </a:t>
            </a:r>
            <a:r>
              <a:rPr lang="de-DE" dirty="0" err="1"/>
              <a:t>Responsibility</a:t>
            </a:r>
            <a:r>
              <a:rPr lang="de-DE" dirty="0"/>
              <a:t>, </a:t>
            </a:r>
          </a:p>
          <a:p>
            <a:pPr marL="171450" indent="-171450">
              <a:buFontTx/>
              <a:buChar char="-"/>
            </a:pPr>
            <a:r>
              <a:rPr lang="de-DE" dirty="0"/>
              <a:t>Open-</a:t>
            </a:r>
            <a:r>
              <a:rPr lang="de-DE" dirty="0" err="1"/>
              <a:t>Closed</a:t>
            </a:r>
            <a:r>
              <a:rPr lang="de-DE" dirty="0"/>
              <a:t>-Prinzip (</a:t>
            </a:r>
            <a:r>
              <a:rPr lang="en-GB" b="0" i="0" dirty="0">
                <a:solidFill>
                  <a:srgbClr val="D3CFCA"/>
                </a:solidFill>
                <a:effectLst/>
                <a:highlight>
                  <a:srgbClr val="181A1B"/>
                </a:highlight>
                <a:latin typeface="Arial" panose="020B0604020202020204" pitchFamily="34" charset="0"/>
              </a:rPr>
              <a:t>Module </a:t>
            </a:r>
            <a:r>
              <a:rPr lang="en-GB" b="0" i="0" dirty="0" err="1">
                <a:solidFill>
                  <a:srgbClr val="D3CFCA"/>
                </a:solidFill>
                <a:effectLst/>
                <a:highlight>
                  <a:srgbClr val="181A1B"/>
                </a:highlight>
                <a:latin typeface="Arial" panose="020B0604020202020204" pitchFamily="34" charset="0"/>
              </a:rPr>
              <a:t>sollten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sowohl</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offen</a:t>
            </a:r>
            <a:r>
              <a:rPr lang="en-GB" b="0" i="0" dirty="0">
                <a:solidFill>
                  <a:srgbClr val="D3CFCA"/>
                </a:solidFill>
                <a:effectLst/>
                <a:highlight>
                  <a:srgbClr val="181A1B"/>
                </a:highlight>
                <a:latin typeface="Arial" panose="020B0604020202020204" pitchFamily="34" charset="0"/>
              </a:rPr>
              <a:t> (für </a:t>
            </a:r>
            <a:r>
              <a:rPr lang="en-GB" b="0" i="0" dirty="0" err="1">
                <a:solidFill>
                  <a:srgbClr val="D3CFCA"/>
                </a:solidFill>
                <a:effectLst/>
                <a:highlight>
                  <a:srgbClr val="181A1B"/>
                </a:highlight>
                <a:latin typeface="Arial" panose="020B0604020202020204" pitchFamily="34" charset="0"/>
              </a:rPr>
              <a:t>Erweiterungen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als</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auch</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geschlossen</a:t>
            </a:r>
            <a:r>
              <a:rPr lang="en-GB" b="0" i="0" dirty="0">
                <a:solidFill>
                  <a:srgbClr val="D3CFCA"/>
                </a:solidFill>
                <a:effectLst/>
                <a:highlight>
                  <a:srgbClr val="181A1B"/>
                </a:highlight>
                <a:latin typeface="Arial" panose="020B0604020202020204" pitchFamily="34" charset="0"/>
              </a:rPr>
              <a:t> (für </a:t>
            </a:r>
            <a:r>
              <a:rPr lang="en-GB" b="0" i="0" dirty="0" err="1">
                <a:solidFill>
                  <a:srgbClr val="D3CFCA"/>
                </a:solidFill>
                <a:effectLst/>
                <a:highlight>
                  <a:srgbClr val="181A1B"/>
                </a:highlight>
                <a:latin typeface="Arial" panose="020B0604020202020204" pitchFamily="34" charset="0"/>
              </a:rPr>
              <a:t>Modifikationen</a:t>
            </a:r>
            <a:r>
              <a:rPr lang="en-GB" b="0" i="0" dirty="0">
                <a:solidFill>
                  <a:srgbClr val="D3CFCA"/>
                </a:solidFill>
                <a:effectLst/>
                <a:highlight>
                  <a:srgbClr val="181A1B"/>
                </a:highlight>
                <a:latin typeface="Arial" panose="020B0604020202020204" pitchFamily="34" charset="0"/>
              </a:rPr>
              <a:t>) sein</a:t>
            </a:r>
            <a:r>
              <a:rPr lang="de-DE" dirty="0"/>
              <a:t>), </a:t>
            </a:r>
          </a:p>
          <a:p>
            <a:pPr marL="171450" indent="-171450">
              <a:buFontTx/>
              <a:buChar char="-"/>
            </a:pPr>
            <a:r>
              <a:rPr lang="de-DE" dirty="0" err="1"/>
              <a:t>Liskow</a:t>
            </a:r>
            <a:r>
              <a:rPr lang="de-DE" dirty="0"/>
              <a:t>-</a:t>
            </a:r>
            <a:r>
              <a:rPr lang="en-GB" b="0" i="0" dirty="0" err="1">
                <a:solidFill>
                  <a:srgbClr val="E8E6E3"/>
                </a:solidFill>
                <a:effectLst/>
                <a:highlight>
                  <a:srgbClr val="181A1B"/>
                </a:highlight>
                <a:latin typeface="Arial" panose="020B0604020202020204" pitchFamily="34" charset="0"/>
              </a:rPr>
              <a:t>Substitutionsprinzip</a:t>
            </a:r>
            <a:r>
              <a:rPr lang="en-GB" b="0" i="0" dirty="0">
                <a:solidFill>
                  <a:srgbClr val="E8E6E3"/>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Instanz</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einer</a:t>
            </a:r>
            <a:r>
              <a:rPr lang="en-GB" b="0" i="0" dirty="0">
                <a:solidFill>
                  <a:srgbClr val="D3CFCA"/>
                </a:solidFill>
                <a:effectLst/>
                <a:highlight>
                  <a:srgbClr val="181A1B"/>
                </a:highlight>
                <a:latin typeface="Arial" panose="020B0604020202020204" pitchFamily="34" charset="0"/>
              </a:rPr>
              <a:t> </a:t>
            </a:r>
            <a:r>
              <a:rPr lang="en-GB" b="0" i="0" u="none" strike="noStrike" dirty="0" err="1">
                <a:solidFill>
                  <a:srgbClr val="66B1FA"/>
                </a:solidFill>
                <a:effectLst/>
                <a:highlight>
                  <a:srgbClr val="181A1B"/>
                </a:highlight>
                <a:latin typeface="Arial" panose="020B0604020202020204" pitchFamily="34" charset="0"/>
              </a:rPr>
              <a:t>abgeleiteten</a:t>
            </a:r>
            <a:r>
              <a:rPr lang="en-GB" b="0" i="0" u="none" strike="noStrike" dirty="0">
                <a:solidFill>
                  <a:srgbClr val="66B1FA"/>
                </a:solidFill>
                <a:effectLst/>
                <a:highlight>
                  <a:srgbClr val="181A1B"/>
                </a:highlight>
                <a:latin typeface="Arial" panose="020B0604020202020204" pitchFamily="34" charset="0"/>
              </a:rPr>
              <a:t> </a:t>
            </a:r>
            <a:r>
              <a:rPr lang="en-GB" b="0" i="0" u="none" strike="noStrike" dirty="0" err="1">
                <a:solidFill>
                  <a:srgbClr val="66B1FA"/>
                </a:solidFill>
                <a:effectLst/>
                <a:highlight>
                  <a:srgbClr val="181A1B"/>
                </a:highlight>
                <a:latin typeface="Arial" panose="020B0604020202020204" pitchFamily="34" charset="0"/>
              </a:rPr>
              <a:t>Klasse</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sich</a:t>
            </a:r>
            <a:r>
              <a:rPr lang="en-GB" b="0" i="0" dirty="0">
                <a:solidFill>
                  <a:srgbClr val="D3CFCA"/>
                </a:solidFill>
                <a:effectLst/>
                <a:highlight>
                  <a:srgbClr val="181A1B"/>
                </a:highlight>
                <a:latin typeface="Arial" panose="020B0604020202020204" pitchFamily="34" charset="0"/>
              </a:rPr>
              <a:t> so </a:t>
            </a:r>
            <a:r>
              <a:rPr lang="en-GB" b="0" i="0" dirty="0" err="1">
                <a:solidFill>
                  <a:srgbClr val="D3CFCA"/>
                </a:solidFill>
                <a:effectLst/>
                <a:highlight>
                  <a:srgbClr val="181A1B"/>
                </a:highlight>
                <a:latin typeface="Arial" panose="020B0604020202020204" pitchFamily="34" charset="0"/>
              </a:rPr>
              <a:t>verhalten</a:t>
            </a:r>
            <a:r>
              <a:rPr lang="en-GB" b="0" i="0" dirty="0">
                <a:solidFill>
                  <a:srgbClr val="D3CFCA"/>
                </a:solidFill>
                <a:effectLst/>
                <a:highlight>
                  <a:srgbClr val="181A1B"/>
                </a:highlight>
                <a:latin typeface="Arial" panose="020B0604020202020204" pitchFamily="34" charset="0"/>
              </a:rPr>
              <a:t> muss, </a:t>
            </a:r>
            <a:r>
              <a:rPr lang="en-GB" b="0" i="0" dirty="0" err="1">
                <a:solidFill>
                  <a:srgbClr val="D3CFCA"/>
                </a:solidFill>
                <a:effectLst/>
                <a:highlight>
                  <a:srgbClr val="181A1B"/>
                </a:highlight>
                <a:latin typeface="Arial" panose="020B0604020202020204" pitchFamily="34" charset="0"/>
              </a:rPr>
              <a:t>dass</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jemand</a:t>
            </a:r>
            <a:r>
              <a:rPr lang="en-GB" b="0" i="0" dirty="0">
                <a:solidFill>
                  <a:srgbClr val="D3CFCA"/>
                </a:solidFill>
                <a:effectLst/>
                <a:highlight>
                  <a:srgbClr val="181A1B"/>
                </a:highlight>
                <a:latin typeface="Arial" panose="020B0604020202020204" pitchFamily="34" charset="0"/>
              </a:rPr>
              <a:t>, der </a:t>
            </a:r>
            <a:r>
              <a:rPr lang="en-GB" b="0" i="0" dirty="0" err="1">
                <a:solidFill>
                  <a:srgbClr val="D3CFCA"/>
                </a:solidFill>
                <a:effectLst/>
                <a:highlight>
                  <a:srgbClr val="181A1B"/>
                </a:highlight>
                <a:latin typeface="Arial" panose="020B0604020202020204" pitchFamily="34" charset="0"/>
              </a:rPr>
              <a:t>meint</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ein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Objekt</a:t>
            </a:r>
            <a:r>
              <a:rPr lang="en-GB" b="0" i="0" dirty="0">
                <a:solidFill>
                  <a:srgbClr val="D3CFCA"/>
                </a:solidFill>
                <a:effectLst/>
                <a:highlight>
                  <a:srgbClr val="181A1B"/>
                </a:highlight>
                <a:latin typeface="Arial" panose="020B0604020202020204" pitchFamily="34" charset="0"/>
              </a:rPr>
              <a:t> der </a:t>
            </a:r>
            <a:r>
              <a:rPr lang="en-GB" b="0" i="0" u="none" strike="noStrike" dirty="0" err="1">
                <a:solidFill>
                  <a:srgbClr val="66B1FA"/>
                </a:solidFill>
                <a:effectLst/>
                <a:highlight>
                  <a:srgbClr val="181A1B"/>
                </a:highlight>
                <a:latin typeface="Arial" panose="020B0604020202020204" pitchFamily="34" charset="0"/>
              </a:rPr>
              <a:t>Basisklasse</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vor</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sich</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zu</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haben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nicht</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durch</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unerwartetes</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Verhalten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überrascht</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wird</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wenn</a:t>
            </a:r>
            <a:r>
              <a:rPr lang="en-GB" b="0" i="0" dirty="0">
                <a:solidFill>
                  <a:srgbClr val="D3CFCA"/>
                </a:solidFill>
                <a:effectLst/>
                <a:highlight>
                  <a:srgbClr val="181A1B"/>
                </a:highlight>
                <a:latin typeface="Arial" panose="020B0604020202020204" pitchFamily="34" charset="0"/>
              </a:rPr>
              <a:t> es </a:t>
            </a:r>
            <a:r>
              <a:rPr lang="en-GB" b="0" i="0" dirty="0" err="1">
                <a:solidFill>
                  <a:srgbClr val="D3CFCA"/>
                </a:solidFill>
                <a:effectLst/>
                <a:highlight>
                  <a:srgbClr val="181A1B"/>
                </a:highlight>
                <a:latin typeface="Arial" panose="020B0604020202020204" pitchFamily="34" charset="0"/>
              </a:rPr>
              <a:t>sich</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dabei</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tatsächlich</a:t>
            </a:r>
            <a:r>
              <a:rPr lang="en-GB" b="0" i="0" dirty="0">
                <a:solidFill>
                  <a:srgbClr val="D3CFCA"/>
                </a:solidFill>
                <a:effectLst/>
                <a:highlight>
                  <a:srgbClr val="181A1B"/>
                </a:highlight>
                <a:latin typeface="Arial" panose="020B0604020202020204" pitchFamily="34" charset="0"/>
              </a:rPr>
              <a:t> um </a:t>
            </a:r>
            <a:r>
              <a:rPr lang="en-GB" b="0" i="0" dirty="0" err="1">
                <a:solidFill>
                  <a:srgbClr val="D3CFCA"/>
                </a:solidFill>
                <a:effectLst/>
                <a:highlight>
                  <a:srgbClr val="181A1B"/>
                </a:highlight>
                <a:latin typeface="Arial" panose="020B0604020202020204" pitchFamily="34" charset="0"/>
              </a:rPr>
              <a:t>ein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Objekt</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eines</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Subtyps</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handelt</a:t>
            </a:r>
            <a:r>
              <a:rPr lang="en-GB" b="0" i="0" dirty="0">
                <a:solidFill>
                  <a:srgbClr val="E8E6E3"/>
                </a:solidFill>
                <a:effectLst/>
                <a:highlight>
                  <a:srgbClr val="181A1B"/>
                </a:highlight>
                <a:latin typeface="Arial" panose="020B0604020202020204" pitchFamily="34" charset="0"/>
              </a:rPr>
              <a:t>), </a:t>
            </a:r>
          </a:p>
          <a:p>
            <a:pPr marL="171450" indent="-171450">
              <a:buFontTx/>
              <a:buChar char="-"/>
            </a:pPr>
            <a:r>
              <a:rPr lang="en-GB" b="0" i="0" dirty="0">
                <a:solidFill>
                  <a:srgbClr val="E8E6E3"/>
                </a:solidFill>
                <a:effectLst/>
                <a:highlight>
                  <a:srgbClr val="181A1B"/>
                </a:highlight>
                <a:latin typeface="Arial" panose="020B0604020202020204" pitchFamily="34" charset="0"/>
              </a:rPr>
              <a:t>Interface-Segregation-</a:t>
            </a:r>
            <a:r>
              <a:rPr lang="en-GB" b="0" i="0" dirty="0" err="1">
                <a:solidFill>
                  <a:srgbClr val="E8E6E3"/>
                </a:solidFill>
                <a:effectLst/>
                <a:highlight>
                  <a:srgbClr val="181A1B"/>
                </a:highlight>
                <a:latin typeface="Arial" panose="020B0604020202020204" pitchFamily="34" charset="0"/>
              </a:rPr>
              <a:t>Prinzip</a:t>
            </a:r>
            <a:endParaRPr lang="en-GB" b="0" i="0" dirty="0">
              <a:solidFill>
                <a:srgbClr val="E8E6E3"/>
              </a:solidFill>
              <a:effectLst/>
              <a:highlight>
                <a:srgbClr val="181A1B"/>
              </a:highlight>
              <a:latin typeface="Arial" panose="020B0604020202020204" pitchFamily="34" charset="0"/>
            </a:endParaRPr>
          </a:p>
          <a:p>
            <a:pPr marL="171450" indent="-171450">
              <a:buFontTx/>
              <a:buChar char="-"/>
            </a:pPr>
            <a:r>
              <a:rPr lang="en-GB" b="0" i="0" dirty="0">
                <a:solidFill>
                  <a:srgbClr val="E8E6E3"/>
                </a:solidFill>
                <a:effectLst/>
                <a:highlight>
                  <a:srgbClr val="181A1B"/>
                </a:highlight>
                <a:latin typeface="Arial" panose="020B0604020202020204" pitchFamily="34" charset="0"/>
              </a:rPr>
              <a:t>Dependency-Inversion-</a:t>
            </a:r>
            <a:r>
              <a:rPr lang="en-GB" b="0" i="0" dirty="0" err="1">
                <a:solidFill>
                  <a:srgbClr val="E8E6E3"/>
                </a:solidFill>
                <a:effectLst/>
                <a:highlight>
                  <a:srgbClr val="181A1B"/>
                </a:highlight>
                <a:latin typeface="Arial" panose="020B0604020202020204" pitchFamily="34" charset="0"/>
              </a:rPr>
              <a:t>Prinzip</a:t>
            </a:r>
            <a:r>
              <a:rPr lang="en-GB" b="0" i="0" dirty="0">
                <a:solidFill>
                  <a:srgbClr val="E8E6E3"/>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Abhängigkeiten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immer</a:t>
            </a:r>
            <a:r>
              <a:rPr lang="en-GB" b="0" i="0" dirty="0">
                <a:solidFill>
                  <a:srgbClr val="D3CFCA"/>
                </a:solidFill>
                <a:effectLst/>
                <a:highlight>
                  <a:srgbClr val="181A1B"/>
                </a:highlight>
                <a:latin typeface="Arial" panose="020B0604020202020204" pitchFamily="34" charset="0"/>
              </a:rPr>
              <a:t> von </a:t>
            </a:r>
            <a:r>
              <a:rPr lang="en-GB" b="0" i="0" dirty="0" err="1">
                <a:solidFill>
                  <a:srgbClr val="D3CFCA"/>
                </a:solidFill>
                <a:effectLst/>
                <a:highlight>
                  <a:srgbClr val="181A1B"/>
                </a:highlight>
                <a:latin typeface="Arial" panose="020B0604020202020204" pitchFamily="34" charset="0"/>
              </a:rPr>
              <a:t>konkreteren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Modulen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niedriger</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Ebenen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zu</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abstrakten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Modulen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höherer</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Ebenen</a:t>
            </a:r>
            <a:r>
              <a:rPr lang="en-GB" b="0" i="0" dirty="0">
                <a:solidFill>
                  <a:srgbClr val="E8E6E3"/>
                </a:solidFill>
                <a:effectLst/>
                <a:highlight>
                  <a:srgbClr val="181A1B"/>
                </a:highlight>
                <a:latin typeface="Arial" panose="020B0604020202020204" pitchFamily="34" charset="0"/>
              </a:rPr>
              <a:t>)</a:t>
            </a:r>
            <a:endParaRPr lang="de-DE" b="0" dirty="0"/>
          </a:p>
        </p:txBody>
      </p:sp>
      <p:sp>
        <p:nvSpPr>
          <p:cNvPr id="4" name="Foliennummernplatzhalter 3"/>
          <p:cNvSpPr>
            <a:spLocks noGrp="1"/>
          </p:cNvSpPr>
          <p:nvPr>
            <p:ph type="sldNum" sz="quarter" idx="10"/>
          </p:nvPr>
        </p:nvSpPr>
        <p:spPr/>
        <p:txBody>
          <a:bodyPr/>
          <a:lstStyle/>
          <a:p>
            <a:fld id="{590C587F-9620-41AA-8442-404D6D597627}" type="slidenum">
              <a:rPr lang="de-DE" smtClean="0"/>
              <a:t>40</a:t>
            </a:fld>
            <a:endParaRPr lang="de-DE"/>
          </a:p>
        </p:txBody>
      </p:sp>
    </p:spTree>
    <p:extLst>
      <p:ext uri="{BB962C8B-B14F-4D97-AF65-F5344CB8AC3E}">
        <p14:creationId xmlns:p14="http://schemas.microsoft.com/office/powerpoint/2010/main" val="457866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D52CB-2CAE-DC16-8665-B3E91C9B4CD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B725D67-C14D-83D5-E38C-43EB50E5C6E6}"/>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82779CB6-6DD1-E55C-3082-85DE5E6F9FB8}"/>
              </a:ext>
            </a:extLst>
          </p:cNvPr>
          <p:cNvSpPr>
            <a:spLocks noGrp="1"/>
          </p:cNvSpPr>
          <p:nvPr>
            <p:ph type="body" idx="1"/>
          </p:nvPr>
        </p:nvSpPr>
        <p:spPr/>
        <p:txBody>
          <a:bodyPr/>
          <a:lstStyle/>
          <a:p>
            <a:r>
              <a:rPr lang="de-DE" dirty="0"/>
              <a:t>SOLID: </a:t>
            </a:r>
          </a:p>
          <a:p>
            <a:pPr marL="171450" indent="-171450">
              <a:buFontTx/>
              <a:buChar char="-"/>
            </a:pPr>
            <a:r>
              <a:rPr lang="de-DE" dirty="0"/>
              <a:t>Single </a:t>
            </a:r>
            <a:r>
              <a:rPr lang="de-DE" dirty="0" err="1"/>
              <a:t>Responsibility</a:t>
            </a:r>
            <a:r>
              <a:rPr lang="de-DE" dirty="0"/>
              <a:t>, </a:t>
            </a:r>
          </a:p>
          <a:p>
            <a:pPr marL="171450" indent="-171450">
              <a:buFontTx/>
              <a:buChar char="-"/>
            </a:pPr>
            <a:r>
              <a:rPr lang="de-DE" dirty="0"/>
              <a:t>Open-</a:t>
            </a:r>
            <a:r>
              <a:rPr lang="de-DE" dirty="0" err="1"/>
              <a:t>Closed</a:t>
            </a:r>
            <a:r>
              <a:rPr lang="de-DE" dirty="0"/>
              <a:t>-Prinzip (</a:t>
            </a:r>
            <a:r>
              <a:rPr lang="en-GB" b="0" i="0" dirty="0">
                <a:solidFill>
                  <a:srgbClr val="D3CFCA"/>
                </a:solidFill>
                <a:effectLst/>
                <a:highlight>
                  <a:srgbClr val="181A1B"/>
                </a:highlight>
                <a:latin typeface="Arial" panose="020B0604020202020204" pitchFamily="34" charset="0"/>
              </a:rPr>
              <a:t>Module </a:t>
            </a:r>
            <a:r>
              <a:rPr lang="en-GB" b="0" i="0" dirty="0" err="1">
                <a:solidFill>
                  <a:srgbClr val="D3CFCA"/>
                </a:solidFill>
                <a:effectLst/>
                <a:highlight>
                  <a:srgbClr val="181A1B"/>
                </a:highlight>
                <a:latin typeface="Arial" panose="020B0604020202020204" pitchFamily="34" charset="0"/>
              </a:rPr>
              <a:t>sollten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sowohl</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offen</a:t>
            </a:r>
            <a:r>
              <a:rPr lang="en-GB" b="0" i="0" dirty="0">
                <a:solidFill>
                  <a:srgbClr val="D3CFCA"/>
                </a:solidFill>
                <a:effectLst/>
                <a:highlight>
                  <a:srgbClr val="181A1B"/>
                </a:highlight>
                <a:latin typeface="Arial" panose="020B0604020202020204" pitchFamily="34" charset="0"/>
              </a:rPr>
              <a:t> (für </a:t>
            </a:r>
            <a:r>
              <a:rPr lang="en-GB" b="0" i="0" dirty="0" err="1">
                <a:solidFill>
                  <a:srgbClr val="D3CFCA"/>
                </a:solidFill>
                <a:effectLst/>
                <a:highlight>
                  <a:srgbClr val="181A1B"/>
                </a:highlight>
                <a:latin typeface="Arial" panose="020B0604020202020204" pitchFamily="34" charset="0"/>
              </a:rPr>
              <a:t>Erweiterungen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als</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auch</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geschlossen</a:t>
            </a:r>
            <a:r>
              <a:rPr lang="en-GB" b="0" i="0" dirty="0">
                <a:solidFill>
                  <a:srgbClr val="D3CFCA"/>
                </a:solidFill>
                <a:effectLst/>
                <a:highlight>
                  <a:srgbClr val="181A1B"/>
                </a:highlight>
                <a:latin typeface="Arial" panose="020B0604020202020204" pitchFamily="34" charset="0"/>
              </a:rPr>
              <a:t> (für </a:t>
            </a:r>
            <a:r>
              <a:rPr lang="en-GB" b="0" i="0" dirty="0" err="1">
                <a:solidFill>
                  <a:srgbClr val="D3CFCA"/>
                </a:solidFill>
                <a:effectLst/>
                <a:highlight>
                  <a:srgbClr val="181A1B"/>
                </a:highlight>
                <a:latin typeface="Arial" panose="020B0604020202020204" pitchFamily="34" charset="0"/>
              </a:rPr>
              <a:t>Modifikationen</a:t>
            </a:r>
            <a:r>
              <a:rPr lang="en-GB" b="0" i="0" dirty="0">
                <a:solidFill>
                  <a:srgbClr val="D3CFCA"/>
                </a:solidFill>
                <a:effectLst/>
                <a:highlight>
                  <a:srgbClr val="181A1B"/>
                </a:highlight>
                <a:latin typeface="Arial" panose="020B0604020202020204" pitchFamily="34" charset="0"/>
              </a:rPr>
              <a:t>) sein</a:t>
            </a:r>
            <a:r>
              <a:rPr lang="de-DE" dirty="0"/>
              <a:t>), </a:t>
            </a:r>
          </a:p>
          <a:p>
            <a:pPr marL="171450" indent="-171450">
              <a:buFontTx/>
              <a:buChar char="-"/>
            </a:pPr>
            <a:r>
              <a:rPr lang="de-DE" dirty="0" err="1"/>
              <a:t>Liskow</a:t>
            </a:r>
            <a:r>
              <a:rPr lang="de-DE" dirty="0"/>
              <a:t>-</a:t>
            </a:r>
            <a:r>
              <a:rPr lang="en-GB" b="0" i="0" dirty="0" err="1">
                <a:solidFill>
                  <a:srgbClr val="E8E6E3"/>
                </a:solidFill>
                <a:effectLst/>
                <a:highlight>
                  <a:srgbClr val="181A1B"/>
                </a:highlight>
                <a:latin typeface="Arial" panose="020B0604020202020204" pitchFamily="34" charset="0"/>
              </a:rPr>
              <a:t>Substitutionsprinzip</a:t>
            </a:r>
            <a:r>
              <a:rPr lang="en-GB" b="0" i="0" dirty="0">
                <a:solidFill>
                  <a:srgbClr val="E8E6E3"/>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Instanz</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einer</a:t>
            </a:r>
            <a:r>
              <a:rPr lang="en-GB" b="0" i="0" dirty="0">
                <a:solidFill>
                  <a:srgbClr val="D3CFCA"/>
                </a:solidFill>
                <a:effectLst/>
                <a:highlight>
                  <a:srgbClr val="181A1B"/>
                </a:highlight>
                <a:latin typeface="Arial" panose="020B0604020202020204" pitchFamily="34" charset="0"/>
              </a:rPr>
              <a:t> </a:t>
            </a:r>
            <a:r>
              <a:rPr lang="en-GB" b="0" i="0" u="none" strike="noStrike" dirty="0" err="1">
                <a:solidFill>
                  <a:srgbClr val="66B1FA"/>
                </a:solidFill>
                <a:effectLst/>
                <a:highlight>
                  <a:srgbClr val="181A1B"/>
                </a:highlight>
                <a:latin typeface="Arial" panose="020B0604020202020204" pitchFamily="34" charset="0"/>
              </a:rPr>
              <a:t>abgeleiteten</a:t>
            </a:r>
            <a:r>
              <a:rPr lang="en-GB" b="0" i="0" u="none" strike="noStrike" dirty="0">
                <a:solidFill>
                  <a:srgbClr val="66B1FA"/>
                </a:solidFill>
                <a:effectLst/>
                <a:highlight>
                  <a:srgbClr val="181A1B"/>
                </a:highlight>
                <a:latin typeface="Arial" panose="020B0604020202020204" pitchFamily="34" charset="0"/>
              </a:rPr>
              <a:t> </a:t>
            </a:r>
            <a:r>
              <a:rPr lang="en-GB" b="0" i="0" u="none" strike="noStrike" dirty="0" err="1">
                <a:solidFill>
                  <a:srgbClr val="66B1FA"/>
                </a:solidFill>
                <a:effectLst/>
                <a:highlight>
                  <a:srgbClr val="181A1B"/>
                </a:highlight>
                <a:latin typeface="Arial" panose="020B0604020202020204" pitchFamily="34" charset="0"/>
              </a:rPr>
              <a:t>Klasse</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sich</a:t>
            </a:r>
            <a:r>
              <a:rPr lang="en-GB" b="0" i="0" dirty="0">
                <a:solidFill>
                  <a:srgbClr val="D3CFCA"/>
                </a:solidFill>
                <a:effectLst/>
                <a:highlight>
                  <a:srgbClr val="181A1B"/>
                </a:highlight>
                <a:latin typeface="Arial" panose="020B0604020202020204" pitchFamily="34" charset="0"/>
              </a:rPr>
              <a:t> so </a:t>
            </a:r>
            <a:r>
              <a:rPr lang="en-GB" b="0" i="0" dirty="0" err="1">
                <a:solidFill>
                  <a:srgbClr val="D3CFCA"/>
                </a:solidFill>
                <a:effectLst/>
                <a:highlight>
                  <a:srgbClr val="181A1B"/>
                </a:highlight>
                <a:latin typeface="Arial" panose="020B0604020202020204" pitchFamily="34" charset="0"/>
              </a:rPr>
              <a:t>verhalten</a:t>
            </a:r>
            <a:r>
              <a:rPr lang="en-GB" b="0" i="0" dirty="0">
                <a:solidFill>
                  <a:srgbClr val="D3CFCA"/>
                </a:solidFill>
                <a:effectLst/>
                <a:highlight>
                  <a:srgbClr val="181A1B"/>
                </a:highlight>
                <a:latin typeface="Arial" panose="020B0604020202020204" pitchFamily="34" charset="0"/>
              </a:rPr>
              <a:t> muss, </a:t>
            </a:r>
            <a:r>
              <a:rPr lang="en-GB" b="0" i="0" dirty="0" err="1">
                <a:solidFill>
                  <a:srgbClr val="D3CFCA"/>
                </a:solidFill>
                <a:effectLst/>
                <a:highlight>
                  <a:srgbClr val="181A1B"/>
                </a:highlight>
                <a:latin typeface="Arial" panose="020B0604020202020204" pitchFamily="34" charset="0"/>
              </a:rPr>
              <a:t>dass</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jemand</a:t>
            </a:r>
            <a:r>
              <a:rPr lang="en-GB" b="0" i="0" dirty="0">
                <a:solidFill>
                  <a:srgbClr val="D3CFCA"/>
                </a:solidFill>
                <a:effectLst/>
                <a:highlight>
                  <a:srgbClr val="181A1B"/>
                </a:highlight>
                <a:latin typeface="Arial" panose="020B0604020202020204" pitchFamily="34" charset="0"/>
              </a:rPr>
              <a:t>, der </a:t>
            </a:r>
            <a:r>
              <a:rPr lang="en-GB" b="0" i="0" dirty="0" err="1">
                <a:solidFill>
                  <a:srgbClr val="D3CFCA"/>
                </a:solidFill>
                <a:effectLst/>
                <a:highlight>
                  <a:srgbClr val="181A1B"/>
                </a:highlight>
                <a:latin typeface="Arial" panose="020B0604020202020204" pitchFamily="34" charset="0"/>
              </a:rPr>
              <a:t>meint</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ein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Objekt</a:t>
            </a:r>
            <a:r>
              <a:rPr lang="en-GB" b="0" i="0" dirty="0">
                <a:solidFill>
                  <a:srgbClr val="D3CFCA"/>
                </a:solidFill>
                <a:effectLst/>
                <a:highlight>
                  <a:srgbClr val="181A1B"/>
                </a:highlight>
                <a:latin typeface="Arial" panose="020B0604020202020204" pitchFamily="34" charset="0"/>
              </a:rPr>
              <a:t> der </a:t>
            </a:r>
            <a:r>
              <a:rPr lang="en-GB" b="0" i="0" u="none" strike="noStrike" dirty="0" err="1">
                <a:solidFill>
                  <a:srgbClr val="66B1FA"/>
                </a:solidFill>
                <a:effectLst/>
                <a:highlight>
                  <a:srgbClr val="181A1B"/>
                </a:highlight>
                <a:latin typeface="Arial" panose="020B0604020202020204" pitchFamily="34" charset="0"/>
              </a:rPr>
              <a:t>Basisklasse</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vor</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sich</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zu</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haben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nicht</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durch</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unerwartetes</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Verhalten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überrascht</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wird</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wenn</a:t>
            </a:r>
            <a:r>
              <a:rPr lang="en-GB" b="0" i="0" dirty="0">
                <a:solidFill>
                  <a:srgbClr val="D3CFCA"/>
                </a:solidFill>
                <a:effectLst/>
                <a:highlight>
                  <a:srgbClr val="181A1B"/>
                </a:highlight>
                <a:latin typeface="Arial" panose="020B0604020202020204" pitchFamily="34" charset="0"/>
              </a:rPr>
              <a:t> es </a:t>
            </a:r>
            <a:r>
              <a:rPr lang="en-GB" b="0" i="0" dirty="0" err="1">
                <a:solidFill>
                  <a:srgbClr val="D3CFCA"/>
                </a:solidFill>
                <a:effectLst/>
                <a:highlight>
                  <a:srgbClr val="181A1B"/>
                </a:highlight>
                <a:latin typeface="Arial" panose="020B0604020202020204" pitchFamily="34" charset="0"/>
              </a:rPr>
              <a:t>sich</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dabei</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tatsächlich</a:t>
            </a:r>
            <a:r>
              <a:rPr lang="en-GB" b="0" i="0" dirty="0">
                <a:solidFill>
                  <a:srgbClr val="D3CFCA"/>
                </a:solidFill>
                <a:effectLst/>
                <a:highlight>
                  <a:srgbClr val="181A1B"/>
                </a:highlight>
                <a:latin typeface="Arial" panose="020B0604020202020204" pitchFamily="34" charset="0"/>
              </a:rPr>
              <a:t> um </a:t>
            </a:r>
            <a:r>
              <a:rPr lang="en-GB" b="0" i="0" dirty="0" err="1">
                <a:solidFill>
                  <a:srgbClr val="D3CFCA"/>
                </a:solidFill>
                <a:effectLst/>
                <a:highlight>
                  <a:srgbClr val="181A1B"/>
                </a:highlight>
                <a:latin typeface="Arial" panose="020B0604020202020204" pitchFamily="34" charset="0"/>
              </a:rPr>
              <a:t>ein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Objekt</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eines</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Subtyps</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handelt</a:t>
            </a:r>
            <a:r>
              <a:rPr lang="en-GB" b="0" i="0" dirty="0">
                <a:solidFill>
                  <a:srgbClr val="E8E6E3"/>
                </a:solidFill>
                <a:effectLst/>
                <a:highlight>
                  <a:srgbClr val="181A1B"/>
                </a:highlight>
                <a:latin typeface="Arial" panose="020B0604020202020204" pitchFamily="34" charset="0"/>
              </a:rPr>
              <a:t>), </a:t>
            </a:r>
          </a:p>
          <a:p>
            <a:pPr marL="171450" indent="-171450">
              <a:buFontTx/>
              <a:buChar char="-"/>
            </a:pPr>
            <a:r>
              <a:rPr lang="en-GB" b="0" i="0" dirty="0">
                <a:solidFill>
                  <a:srgbClr val="E8E6E3"/>
                </a:solidFill>
                <a:effectLst/>
                <a:highlight>
                  <a:srgbClr val="181A1B"/>
                </a:highlight>
                <a:latin typeface="Arial" panose="020B0604020202020204" pitchFamily="34" charset="0"/>
              </a:rPr>
              <a:t>Interface-Segregation-</a:t>
            </a:r>
            <a:r>
              <a:rPr lang="en-GB" b="0" i="0" dirty="0" err="1">
                <a:solidFill>
                  <a:srgbClr val="E8E6E3"/>
                </a:solidFill>
                <a:effectLst/>
                <a:highlight>
                  <a:srgbClr val="181A1B"/>
                </a:highlight>
                <a:latin typeface="Arial" panose="020B0604020202020204" pitchFamily="34" charset="0"/>
              </a:rPr>
              <a:t>Prinzip</a:t>
            </a:r>
            <a:endParaRPr lang="en-GB" b="0" i="0" dirty="0">
              <a:solidFill>
                <a:srgbClr val="E8E6E3"/>
              </a:solidFill>
              <a:effectLst/>
              <a:highlight>
                <a:srgbClr val="181A1B"/>
              </a:highlight>
              <a:latin typeface="Arial" panose="020B0604020202020204" pitchFamily="34" charset="0"/>
            </a:endParaRPr>
          </a:p>
          <a:p>
            <a:pPr marL="171450" indent="-171450">
              <a:buFontTx/>
              <a:buChar char="-"/>
            </a:pPr>
            <a:r>
              <a:rPr lang="en-GB" b="0" i="0" dirty="0">
                <a:solidFill>
                  <a:srgbClr val="E8E6E3"/>
                </a:solidFill>
                <a:effectLst/>
                <a:highlight>
                  <a:srgbClr val="181A1B"/>
                </a:highlight>
                <a:latin typeface="Arial" panose="020B0604020202020204" pitchFamily="34" charset="0"/>
              </a:rPr>
              <a:t>Dependency-Inversion-</a:t>
            </a:r>
            <a:r>
              <a:rPr lang="en-GB" b="0" i="0" dirty="0" err="1">
                <a:solidFill>
                  <a:srgbClr val="E8E6E3"/>
                </a:solidFill>
                <a:effectLst/>
                <a:highlight>
                  <a:srgbClr val="181A1B"/>
                </a:highlight>
                <a:latin typeface="Arial" panose="020B0604020202020204" pitchFamily="34" charset="0"/>
              </a:rPr>
              <a:t>Prinzip</a:t>
            </a:r>
            <a:r>
              <a:rPr lang="en-GB" b="0" i="0" dirty="0">
                <a:solidFill>
                  <a:srgbClr val="E8E6E3"/>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Abhängigkeiten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immer</a:t>
            </a:r>
            <a:r>
              <a:rPr lang="en-GB" b="0" i="0" dirty="0">
                <a:solidFill>
                  <a:srgbClr val="D3CFCA"/>
                </a:solidFill>
                <a:effectLst/>
                <a:highlight>
                  <a:srgbClr val="181A1B"/>
                </a:highlight>
                <a:latin typeface="Arial" panose="020B0604020202020204" pitchFamily="34" charset="0"/>
              </a:rPr>
              <a:t> von </a:t>
            </a:r>
            <a:r>
              <a:rPr lang="en-GB" b="0" i="0" dirty="0" err="1">
                <a:solidFill>
                  <a:srgbClr val="D3CFCA"/>
                </a:solidFill>
                <a:effectLst/>
                <a:highlight>
                  <a:srgbClr val="181A1B"/>
                </a:highlight>
                <a:latin typeface="Arial" panose="020B0604020202020204" pitchFamily="34" charset="0"/>
              </a:rPr>
              <a:t>konkreteren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Modulen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niedriger</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Ebenen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zu</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abstrakten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Modulen</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höherer</a:t>
            </a:r>
            <a:r>
              <a:rPr lang="en-GB" b="0" i="0" dirty="0">
                <a:solidFill>
                  <a:srgbClr val="D3CFCA"/>
                </a:solidFill>
                <a:effectLst/>
                <a:highlight>
                  <a:srgbClr val="181A1B"/>
                </a:highlight>
                <a:latin typeface="Arial" panose="020B0604020202020204" pitchFamily="34" charset="0"/>
              </a:rPr>
              <a:t> </a:t>
            </a:r>
            <a:r>
              <a:rPr lang="en-GB" b="0" i="0" dirty="0" err="1">
                <a:solidFill>
                  <a:srgbClr val="D3CFCA"/>
                </a:solidFill>
                <a:effectLst/>
                <a:highlight>
                  <a:srgbClr val="181A1B"/>
                </a:highlight>
                <a:latin typeface="Arial" panose="020B0604020202020204" pitchFamily="34" charset="0"/>
              </a:rPr>
              <a:t>Ebenen</a:t>
            </a:r>
            <a:r>
              <a:rPr lang="en-GB" b="0" i="0" dirty="0">
                <a:solidFill>
                  <a:srgbClr val="E8E6E3"/>
                </a:solidFill>
                <a:effectLst/>
                <a:highlight>
                  <a:srgbClr val="181A1B"/>
                </a:highlight>
                <a:latin typeface="Arial" panose="020B0604020202020204" pitchFamily="34" charset="0"/>
              </a:rPr>
              <a:t>)</a:t>
            </a:r>
            <a:endParaRPr lang="de-DE" b="0" dirty="0"/>
          </a:p>
        </p:txBody>
      </p:sp>
      <p:sp>
        <p:nvSpPr>
          <p:cNvPr id="4" name="Foliennummernplatzhalter 3">
            <a:extLst>
              <a:ext uri="{FF2B5EF4-FFF2-40B4-BE49-F238E27FC236}">
                <a16:creationId xmlns:a16="http://schemas.microsoft.com/office/drawing/2014/main" id="{CA5746EC-5310-E6BA-7433-5ECB6BC176BA}"/>
              </a:ext>
            </a:extLst>
          </p:cNvPr>
          <p:cNvSpPr>
            <a:spLocks noGrp="1"/>
          </p:cNvSpPr>
          <p:nvPr>
            <p:ph type="sldNum" sz="quarter" idx="10"/>
          </p:nvPr>
        </p:nvSpPr>
        <p:spPr/>
        <p:txBody>
          <a:bodyPr/>
          <a:lstStyle/>
          <a:p>
            <a:fld id="{590C587F-9620-41AA-8442-404D6D597627}" type="slidenum">
              <a:rPr lang="de-DE" smtClean="0"/>
              <a:t>41</a:t>
            </a:fld>
            <a:endParaRPr lang="de-DE"/>
          </a:p>
        </p:txBody>
      </p:sp>
    </p:spTree>
    <p:extLst>
      <p:ext uri="{BB962C8B-B14F-4D97-AF65-F5344CB8AC3E}">
        <p14:creationId xmlns:p14="http://schemas.microsoft.com/office/powerpoint/2010/main" val="2313712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r>
              <a:rPr lang="de-DE" dirty="0"/>
              <a:t>Frage, wer welche Design Patterns kennt</a:t>
            </a:r>
          </a:p>
        </p:txBody>
      </p:sp>
      <p:sp>
        <p:nvSpPr>
          <p:cNvPr id="4" name="Foliennummernplatzhalter 3"/>
          <p:cNvSpPr>
            <a:spLocks noGrp="1"/>
          </p:cNvSpPr>
          <p:nvPr>
            <p:ph type="sldNum" sz="quarter" idx="10"/>
          </p:nvPr>
        </p:nvSpPr>
        <p:spPr/>
        <p:txBody>
          <a:bodyPr/>
          <a:lstStyle/>
          <a:p>
            <a:fld id="{590C587F-9620-41AA-8442-404D6D597627}" type="slidenum">
              <a:rPr lang="de-DE" smtClean="0"/>
              <a:t>42</a:t>
            </a:fld>
            <a:endParaRPr lang="de-DE"/>
          </a:p>
        </p:txBody>
      </p:sp>
    </p:spTree>
    <p:extLst>
      <p:ext uri="{BB962C8B-B14F-4D97-AF65-F5344CB8AC3E}">
        <p14:creationId xmlns:p14="http://schemas.microsoft.com/office/powerpoint/2010/main" val="1141531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Beispiel: </a:t>
            </a:r>
            <a:r>
              <a:rPr lang="de-DE" b="0" i="0" dirty="0">
                <a:solidFill>
                  <a:srgbClr val="D3CFCA"/>
                </a:solidFill>
                <a:effectLst/>
                <a:highlight>
                  <a:srgbClr val="181A1B"/>
                </a:highlight>
                <a:latin typeface="Arial" panose="020B0604020202020204" pitchFamily="34" charset="0"/>
              </a:rPr>
              <a:t>Messergebnisse werden gleichzeitig in einem Balkendiagramm, einem Liniendiagramm und einer Tabelle dargestellt. Messwerte ändern sich permanent. Die Komponenten der Diagramme sollen diese Änderungen permanent darstellen, das gemessene Objekt soll dabei aber keine Kenntnis über die Struktur dieser Komponenten besitzen</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Push </a:t>
            </a:r>
            <a:r>
              <a:rPr lang="de-DE" dirty="0" err="1"/>
              <a:t>Notification</a:t>
            </a:r>
            <a:r>
              <a:rPr lang="de-DE"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Jedes Mal wenn sich das beobachtete Objekt ändert, werden alle Beobachter benachrichtigt. Es werden jedoch keine Daten mitgeschickt, weshalb diese Form immer die gleiche Beobachter-Schnittstelle hat. Die Beobachter müssen nach Eintreffen der Nachricht Daten abholen.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Push-Update </a:t>
            </a:r>
            <a:r>
              <a:rPr lang="de-DE" dirty="0" err="1"/>
              <a:t>Notification</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Jedes Mal wenn sich das beobachtete Objekt ändert, werden alle Beobachter benachrichtigt. Zusätzlich leitet das beobachtete Objekt die Update-Daten, die die Änderungen beschreiben, an die Beobachter weiter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Pull </a:t>
            </a:r>
            <a:r>
              <a:rPr lang="de-DE" dirty="0" err="1"/>
              <a:t>Notification</a:t>
            </a:r>
            <a:r>
              <a:rPr lang="de-DE"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Der Beobachter fragt selbstständig nach dem Zustand des beobachteten Objekts</a:t>
            </a:r>
            <a:endParaRPr lang="de-DE" b="0" i="0" dirty="0">
              <a:effectLst/>
              <a:highlight>
                <a:srgbClr val="181A1B"/>
              </a:highlight>
              <a:latin typeface="Linux Libertine"/>
            </a:endParaRPr>
          </a:p>
          <a:p>
            <a:endParaRPr lang="de-DE" dirty="0"/>
          </a:p>
        </p:txBody>
      </p:sp>
      <p:sp>
        <p:nvSpPr>
          <p:cNvPr id="4" name="Foliennummernplatzhalter 3"/>
          <p:cNvSpPr>
            <a:spLocks noGrp="1"/>
          </p:cNvSpPr>
          <p:nvPr>
            <p:ph type="sldNum" sz="quarter" idx="10"/>
          </p:nvPr>
        </p:nvSpPr>
        <p:spPr/>
        <p:txBody>
          <a:bodyPr/>
          <a:lstStyle/>
          <a:p>
            <a:fld id="{590C587F-9620-41AA-8442-404D6D597627}" type="slidenum">
              <a:rPr lang="de-DE" smtClean="0"/>
              <a:t>43</a:t>
            </a:fld>
            <a:endParaRPr lang="de-DE"/>
          </a:p>
        </p:txBody>
      </p:sp>
    </p:spTree>
    <p:extLst>
      <p:ext uri="{BB962C8B-B14F-4D97-AF65-F5344CB8AC3E}">
        <p14:creationId xmlns:p14="http://schemas.microsoft.com/office/powerpoint/2010/main" val="3990540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p:cNvSpPr>
            <a:spLocks noGrp="1"/>
          </p:cNvSpPr>
          <p:nvPr>
            <p:ph type="sldNum" sz="quarter" idx="10"/>
          </p:nvPr>
        </p:nvSpPr>
        <p:spPr/>
        <p:txBody>
          <a:bodyPr/>
          <a:lstStyle/>
          <a:p>
            <a:fld id="{590C587F-9620-41AA-8442-404D6D597627}" type="slidenum">
              <a:rPr lang="de-DE" smtClean="0"/>
              <a:t>5</a:t>
            </a:fld>
            <a:endParaRPr lang="de-DE"/>
          </a:p>
        </p:txBody>
      </p:sp>
    </p:spTree>
    <p:extLst>
      <p:ext uri="{BB962C8B-B14F-4D97-AF65-F5344CB8AC3E}">
        <p14:creationId xmlns:p14="http://schemas.microsoft.com/office/powerpoint/2010/main" val="75754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21355-66A7-BBB9-D960-92408E00DA1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849B7BC-34EA-53AE-4711-D32F43218F91}"/>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A952E731-2C04-D126-5D1D-EFF3490D11BB}"/>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3915173F-891E-06AD-2B01-4247D527ADC4}"/>
              </a:ext>
            </a:extLst>
          </p:cNvPr>
          <p:cNvSpPr>
            <a:spLocks noGrp="1"/>
          </p:cNvSpPr>
          <p:nvPr>
            <p:ph type="sldNum" sz="quarter" idx="10"/>
          </p:nvPr>
        </p:nvSpPr>
        <p:spPr/>
        <p:txBody>
          <a:bodyPr/>
          <a:lstStyle/>
          <a:p>
            <a:fld id="{590C587F-9620-41AA-8442-404D6D597627}" type="slidenum">
              <a:rPr lang="de-DE" smtClean="0"/>
              <a:t>6</a:t>
            </a:fld>
            <a:endParaRPr lang="de-DE"/>
          </a:p>
        </p:txBody>
      </p:sp>
    </p:spTree>
    <p:extLst>
      <p:ext uri="{BB962C8B-B14F-4D97-AF65-F5344CB8AC3E}">
        <p14:creationId xmlns:p14="http://schemas.microsoft.com/office/powerpoint/2010/main" val="371413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3DD68-7D3F-BB4C-8B7F-EE42ADCD8D6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C0315F3-0354-CDF1-DABA-3BB215E10070}"/>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24175C63-4FF3-60B0-C859-1A45833D4637}"/>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287631EB-6EBE-A60F-C602-29175F004406}"/>
              </a:ext>
            </a:extLst>
          </p:cNvPr>
          <p:cNvSpPr>
            <a:spLocks noGrp="1"/>
          </p:cNvSpPr>
          <p:nvPr>
            <p:ph type="sldNum" sz="quarter" idx="10"/>
          </p:nvPr>
        </p:nvSpPr>
        <p:spPr/>
        <p:txBody>
          <a:bodyPr/>
          <a:lstStyle/>
          <a:p>
            <a:fld id="{590C587F-9620-41AA-8442-404D6D597627}" type="slidenum">
              <a:rPr lang="de-DE" smtClean="0"/>
              <a:t>7</a:t>
            </a:fld>
            <a:endParaRPr lang="de-DE"/>
          </a:p>
        </p:txBody>
      </p:sp>
    </p:spTree>
    <p:extLst>
      <p:ext uri="{BB962C8B-B14F-4D97-AF65-F5344CB8AC3E}">
        <p14:creationId xmlns:p14="http://schemas.microsoft.com/office/powerpoint/2010/main" val="201371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AC662-70F4-4BBE-6AEF-3A89434EC80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A389A9A-D717-A395-ABFA-A39F660FE3BB}"/>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DCEC74D6-9806-9B4D-4222-D8B22DDD05E7}"/>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824ACD42-C7DC-65DC-A8C2-D15D9340958F}"/>
              </a:ext>
            </a:extLst>
          </p:cNvPr>
          <p:cNvSpPr>
            <a:spLocks noGrp="1"/>
          </p:cNvSpPr>
          <p:nvPr>
            <p:ph type="sldNum" sz="quarter" idx="10"/>
          </p:nvPr>
        </p:nvSpPr>
        <p:spPr/>
        <p:txBody>
          <a:bodyPr/>
          <a:lstStyle/>
          <a:p>
            <a:fld id="{590C587F-9620-41AA-8442-404D6D597627}" type="slidenum">
              <a:rPr lang="de-DE" smtClean="0"/>
              <a:t>8</a:t>
            </a:fld>
            <a:endParaRPr lang="de-DE"/>
          </a:p>
        </p:txBody>
      </p:sp>
    </p:spTree>
    <p:extLst>
      <p:ext uri="{BB962C8B-B14F-4D97-AF65-F5344CB8AC3E}">
        <p14:creationId xmlns:p14="http://schemas.microsoft.com/office/powerpoint/2010/main" val="4187021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4D16E-493D-3810-F753-BCB35EB1550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2863CCE-A2F2-0818-55CF-8F64AA03C15E}"/>
              </a:ext>
            </a:extLst>
          </p:cNvPr>
          <p:cNvSpPr>
            <a:spLocks noGrp="1" noRot="1" noChangeAspect="1"/>
          </p:cNvSpPr>
          <p:nvPr>
            <p:ph type="sldImg"/>
          </p:nvPr>
        </p:nvSpPr>
        <p:spPr>
          <a:xfrm>
            <a:off x="685800" y="1143000"/>
            <a:ext cx="5486400" cy="3086100"/>
          </a:xfrm>
        </p:spPr>
      </p:sp>
      <p:sp>
        <p:nvSpPr>
          <p:cNvPr id="3" name="Notizenplatzhalter 2">
            <a:extLst>
              <a:ext uri="{FF2B5EF4-FFF2-40B4-BE49-F238E27FC236}">
                <a16:creationId xmlns:a16="http://schemas.microsoft.com/office/drawing/2014/main" id="{8803D5AA-50BE-03AC-DCD8-8A10FD202455}"/>
              </a:ext>
            </a:extLst>
          </p:cNvPr>
          <p:cNvSpPr>
            <a:spLocks noGrp="1"/>
          </p:cNvSpPr>
          <p:nvPr>
            <p:ph type="body" idx="1"/>
          </p:nvPr>
        </p:nvSpPr>
        <p:spPr/>
        <p:txBody>
          <a:bodyPr/>
          <a:lstStyle/>
          <a:p>
            <a:pPr marL="171450" indent="-171450">
              <a:buFontTx/>
              <a:buChar char="-"/>
            </a:pPr>
            <a:r>
              <a:rPr lang="de-DE" dirty="0"/>
              <a:t>Android: größter Market Share aller mobilen OS</a:t>
            </a:r>
          </a:p>
          <a:p>
            <a:pPr marL="171450" indent="-171450">
              <a:buFontTx/>
              <a:buChar char="-"/>
            </a:pPr>
            <a:r>
              <a:rPr lang="de-DE" dirty="0" err="1"/>
              <a:t>Kotlin</a:t>
            </a:r>
            <a:r>
              <a:rPr lang="de-DE" dirty="0"/>
              <a:t>: reduziert Redundanzen (z.B. keine </a:t>
            </a:r>
            <a:r>
              <a:rPr lang="de-DE" dirty="0" err="1"/>
              <a:t>getter</a:t>
            </a:r>
            <a:r>
              <a:rPr lang="de-DE" dirty="0"/>
              <a:t>/</a:t>
            </a:r>
            <a:r>
              <a:rPr lang="de-DE" dirty="0" err="1"/>
              <a:t>setter</a:t>
            </a:r>
            <a:r>
              <a:rPr lang="de-DE" dirty="0"/>
              <a:t>), null-</a:t>
            </a:r>
            <a:r>
              <a:rPr lang="de-DE" dirty="0" err="1"/>
              <a:t>Safety</a:t>
            </a:r>
            <a:r>
              <a:rPr lang="de-DE" dirty="0"/>
              <a:t>, …</a:t>
            </a:r>
          </a:p>
          <a:p>
            <a:pPr marL="171450" indent="-171450">
              <a:buFontTx/>
              <a:buChar char="-"/>
            </a:pPr>
            <a:r>
              <a:rPr lang="de-DE" dirty="0" err="1"/>
              <a:t>Kotlin</a:t>
            </a:r>
            <a:r>
              <a:rPr lang="de-DE" dirty="0"/>
              <a:t> v2: vor ein paar Wochen erschienen, vor 1 Woche </a:t>
            </a:r>
            <a:r>
              <a:rPr lang="de-DE" dirty="0" err="1"/>
              <a:t>stable</a:t>
            </a:r>
            <a:r>
              <a:rPr lang="de-DE" dirty="0"/>
              <a:t> release, neuer performanterer K2-Compiler, multi-</a:t>
            </a:r>
            <a:r>
              <a:rPr lang="de-DE" dirty="0" err="1"/>
              <a:t>platform</a:t>
            </a:r>
            <a:endParaRPr lang="de-DE" dirty="0"/>
          </a:p>
        </p:txBody>
      </p:sp>
      <p:sp>
        <p:nvSpPr>
          <p:cNvPr id="4" name="Foliennummernplatzhalter 3">
            <a:extLst>
              <a:ext uri="{FF2B5EF4-FFF2-40B4-BE49-F238E27FC236}">
                <a16:creationId xmlns:a16="http://schemas.microsoft.com/office/drawing/2014/main" id="{E6EA15BF-C5CA-E737-15E4-588AC69B7121}"/>
              </a:ext>
            </a:extLst>
          </p:cNvPr>
          <p:cNvSpPr>
            <a:spLocks noGrp="1"/>
          </p:cNvSpPr>
          <p:nvPr>
            <p:ph type="sldNum" sz="quarter" idx="10"/>
          </p:nvPr>
        </p:nvSpPr>
        <p:spPr/>
        <p:txBody>
          <a:bodyPr/>
          <a:lstStyle/>
          <a:p>
            <a:fld id="{590C587F-9620-41AA-8442-404D6D597627}" type="slidenum">
              <a:rPr lang="de-DE" smtClean="0"/>
              <a:t>9</a:t>
            </a:fld>
            <a:endParaRPr lang="de-DE"/>
          </a:p>
        </p:txBody>
      </p:sp>
    </p:spTree>
    <p:extLst>
      <p:ext uri="{BB962C8B-B14F-4D97-AF65-F5344CB8AC3E}">
        <p14:creationId xmlns:p14="http://schemas.microsoft.com/office/powerpoint/2010/main" val="993900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dirty="0"/>
              <a:t>Titel der Präsentation</a:t>
            </a:r>
          </a:p>
        </p:txBody>
      </p:sp>
      <p:grpSp>
        <p:nvGrpSpPr>
          <p:cNvPr id="27" name="Regieanweisungen"/>
          <p:cNvGrpSpPr/>
          <p:nvPr userDrawn="1"/>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Christian Deme / Fakultät Informatik / Angewandte Informatik / Prof. Dr.-Ing. Wolfgang Hess | WiSe 2024/25</a:t>
            </a:r>
            <a:endParaRPr lang="de-DE" dirty="0"/>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r>
              <a:rPr lang="de-DE"/>
              <a:t>|  </a:t>
            </a:r>
            <a:fld id="{E6B5151A-17C4-4431-8407-112C0160A8B6}" type="slidenum">
              <a:rPr lang="de-DE" smtClean="0"/>
              <a:pPr/>
              <a:t>‹Nr.›</a:t>
            </a:fld>
            <a:endParaRPr lang="de-DE" dirty="0"/>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r>
              <a:rPr lang="de-DE"/>
              <a:t>Campus Sontheim</a:t>
            </a:r>
            <a:endParaRPr lang="de-DE" dirty="0"/>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dirty="0"/>
              <a:t>Thema des Referats Thema des Referats Thema des Referats Thema des Referats </a:t>
            </a:r>
          </a:p>
        </p:txBody>
      </p:sp>
      <p:sp>
        <p:nvSpPr>
          <p:cNvPr id="23" name="Vertikaler Textplatzhalter 2">
            <a:extLst>
              <a:ext uri="{FF2B5EF4-FFF2-40B4-BE49-F238E27FC236}">
                <a16:creationId xmlns:a16="http://schemas.microsoft.com/office/drawing/2014/main" id="{6354D33E-28C2-47F2-851F-773C0FE0AB9E}"/>
              </a:ext>
            </a:extLst>
          </p:cNvPr>
          <p:cNvSpPr>
            <a:spLocks noGrp="1"/>
          </p:cNvSpPr>
          <p:nvPr>
            <p:ph type="body" orient="vert" idx="20" hasCustomPrompt="1"/>
          </p:nvPr>
        </p:nvSpPr>
        <p:spPr>
          <a:xfrm>
            <a:off x="1386000" y="6372000"/>
            <a:ext cx="10397489" cy="252000"/>
          </a:xfrm>
        </p:spPr>
        <p:txBody>
          <a:bodyPr vert="horz"/>
          <a:lstStyle>
            <a:lvl1pPr marL="0" indent="0">
              <a:lnSpc>
                <a:spcPct val="97000"/>
              </a:lnSpc>
              <a:spcBef>
                <a:spcPts val="0"/>
              </a:spcBef>
              <a:spcAft>
                <a:spcPts val="0"/>
              </a:spcAft>
              <a:buFont typeface="+mj-lt"/>
              <a:buNone/>
              <a:defRPr sz="1300" b="1" spc="60" baseline="0">
                <a:solidFill>
                  <a:schemeClr val="bg1"/>
                </a:solidFill>
                <a:latin typeface="+mj-lt"/>
              </a:defRPr>
            </a:lvl1pPr>
            <a:lvl2pPr marL="0" indent="0">
              <a:lnSpc>
                <a:spcPct val="97000"/>
              </a:lnSpc>
              <a:spcBef>
                <a:spcPts val="0"/>
              </a:spcBef>
              <a:spcAft>
                <a:spcPts val="0"/>
              </a:spcAft>
              <a:buFont typeface="+mj-lt"/>
              <a:buNone/>
              <a:defRPr sz="1300" b="1" spc="60" baseline="0">
                <a:solidFill>
                  <a:schemeClr val="bg1"/>
                </a:solidFill>
                <a:latin typeface="+mj-lt"/>
              </a:defRPr>
            </a:lvl2pPr>
            <a:lvl3pPr marL="0" indent="0">
              <a:lnSpc>
                <a:spcPct val="97000"/>
              </a:lnSpc>
              <a:spcBef>
                <a:spcPts val="0"/>
              </a:spcBef>
              <a:spcAft>
                <a:spcPts val="0"/>
              </a:spcAft>
              <a:buFont typeface="+mj-lt"/>
              <a:buNone/>
              <a:defRPr sz="1300" b="1" spc="60" baseline="0">
                <a:solidFill>
                  <a:schemeClr val="bg1"/>
                </a:solidFill>
                <a:latin typeface="+mj-lt"/>
              </a:defRPr>
            </a:lvl3pPr>
            <a:lvl4pPr marL="0" indent="0">
              <a:lnSpc>
                <a:spcPct val="97000"/>
              </a:lnSpc>
              <a:spcBef>
                <a:spcPts val="0"/>
              </a:spcBef>
              <a:spcAft>
                <a:spcPts val="0"/>
              </a:spcAft>
              <a:buFont typeface="+mj-lt"/>
              <a:buNone/>
              <a:defRPr sz="1300" b="1" spc="60" baseline="0">
                <a:solidFill>
                  <a:schemeClr val="bg1"/>
                </a:solidFill>
                <a:latin typeface="+mj-lt"/>
              </a:defRPr>
            </a:lvl4pPr>
            <a:lvl5pPr marL="0" indent="0">
              <a:lnSpc>
                <a:spcPct val="97000"/>
              </a:lnSpc>
              <a:spcBef>
                <a:spcPts val="0"/>
              </a:spcBef>
              <a:spcAft>
                <a:spcPts val="0"/>
              </a:spcAft>
              <a:buFont typeface="+mj-lt"/>
              <a:buNone/>
              <a:defRPr sz="1300" b="1" spc="60" baseline="0">
                <a:solidFill>
                  <a:schemeClr val="bg1"/>
                </a:solidFill>
                <a:latin typeface="+mj-lt"/>
              </a:defRPr>
            </a:lvl5pPr>
            <a:lvl6pPr marL="0" indent="0">
              <a:lnSpc>
                <a:spcPct val="97000"/>
              </a:lnSpc>
              <a:spcBef>
                <a:spcPts val="0"/>
              </a:spcBef>
              <a:spcAft>
                <a:spcPts val="0"/>
              </a:spcAft>
              <a:buFont typeface="+mj-lt"/>
              <a:buNone/>
              <a:defRPr sz="1300" b="1" spc="60" baseline="0">
                <a:solidFill>
                  <a:schemeClr val="bg1"/>
                </a:solidFill>
                <a:latin typeface="+mj-lt"/>
              </a:defRPr>
            </a:lvl6pPr>
            <a:lvl7pPr marL="0" indent="0">
              <a:lnSpc>
                <a:spcPct val="97000"/>
              </a:lnSpc>
              <a:spcBef>
                <a:spcPts val="0"/>
              </a:spcBef>
              <a:spcAft>
                <a:spcPts val="0"/>
              </a:spcAft>
              <a:buFont typeface="+mj-lt"/>
              <a:buNone/>
              <a:defRPr sz="1300" b="1" spc="60" baseline="0">
                <a:solidFill>
                  <a:schemeClr val="bg1"/>
                </a:solidFill>
                <a:latin typeface="+mj-lt"/>
              </a:defRPr>
            </a:lvl7pPr>
            <a:lvl8pPr marL="0" indent="0">
              <a:lnSpc>
                <a:spcPct val="97000"/>
              </a:lnSpc>
              <a:spcBef>
                <a:spcPts val="0"/>
              </a:spcBef>
              <a:spcAft>
                <a:spcPts val="0"/>
              </a:spcAft>
              <a:buFont typeface="+mj-lt"/>
              <a:buNone/>
              <a:defRPr sz="1300" b="1" spc="60" baseline="0">
                <a:solidFill>
                  <a:schemeClr val="bg1"/>
                </a:solidFill>
                <a:latin typeface="+mj-lt"/>
              </a:defRPr>
            </a:lvl8pPr>
            <a:lvl9pPr marL="0" indent="0">
              <a:lnSpc>
                <a:spcPct val="97000"/>
              </a:lnSpc>
              <a:spcBef>
                <a:spcPts val="0"/>
              </a:spcBef>
              <a:spcAft>
                <a:spcPts val="0"/>
              </a:spcAft>
              <a:buFont typeface="+mj-lt"/>
              <a:buNone/>
              <a:defRPr sz="1300" b="1" spc="60" baseline="0">
                <a:solidFill>
                  <a:schemeClr val="bg1"/>
                </a:solidFill>
                <a:latin typeface="+mj-lt"/>
              </a:defRPr>
            </a:lvl9pPr>
          </a:lstStyle>
          <a:p>
            <a:pPr lvl="0"/>
            <a:r>
              <a:rPr lang="de-DE" dirty="0"/>
              <a:t>Referent / Fakultät / Studiengang | </a:t>
            </a:r>
            <a:r>
              <a:rPr lang="de-DE" dirty="0" err="1"/>
              <a:t>WiSe</a:t>
            </a:r>
            <a:r>
              <a:rPr lang="de-DE" dirty="0"/>
              <a:t>/</a:t>
            </a:r>
            <a:r>
              <a:rPr lang="de-DE" dirty="0" err="1"/>
              <a:t>SoSe</a:t>
            </a:r>
            <a:r>
              <a:rPr lang="de-DE" dirty="0"/>
              <a:t> 2017/19</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Tree>
    <p:extLst>
      <p:ext uri="{BB962C8B-B14F-4D97-AF65-F5344CB8AC3E}">
        <p14:creationId xmlns:p14="http://schemas.microsoft.com/office/powerpoint/2010/main" val="225263842"/>
      </p:ext>
    </p:extLst>
  </p:cSld>
  <p:clrMapOvr>
    <a:masterClrMapping/>
  </p:clrMapOvr>
  <p:extLst>
    <p:ext uri="{DCECCB84-F9BA-43D5-87BE-67443E8EF086}">
      <p15:sldGuideLst xmlns:p15="http://schemas.microsoft.com/office/powerpoint/2012/main">
        <p15:guide id="1" orient="horz" pos="2631" userDrawn="1">
          <p15:clr>
            <a:srgbClr val="FBAE40"/>
          </p15:clr>
        </p15:guide>
        <p15:guide id="2" orient="horz" pos="78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431733392"/>
      </p:ext>
    </p:extLst>
  </p:cSld>
  <p:clrMapOvr>
    <a:masterClrMapping/>
  </p:clrMapOvr>
  <p:extLst>
    <p:ext uri="{DCECCB84-F9BA-43D5-87BE-67443E8EF086}">
      <p15:sldGuideLst xmlns:p15="http://schemas.microsoft.com/office/powerpoint/2012/main">
        <p15:guide id="1" orient="horz" pos="161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Tree>
    <p:extLst>
      <p:ext uri="{BB962C8B-B14F-4D97-AF65-F5344CB8AC3E}">
        <p14:creationId xmlns:p14="http://schemas.microsoft.com/office/powerpoint/2010/main" val="1814554561"/>
      </p:ext>
    </p:extLst>
  </p:cSld>
  <p:clrMapOvr>
    <a:masterClrMapping/>
  </p:clrMapOvr>
  <p:extLst>
    <p:ext uri="{DCECCB84-F9BA-43D5-87BE-67443E8EF086}">
      <p15:sldGuideLst xmlns:p15="http://schemas.microsoft.com/office/powerpoint/2012/main">
        <p15:guide id="1" orient="horz" pos="161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r>
              <a:rPr lang="de-DE"/>
              <a:t>Campus Sontheim</a:t>
            </a:r>
            <a:endParaRPr lang="de-DE" dirty="0"/>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4001056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Christian Deme / Fakultät Informatik / Angewandte Informatik / Prof. Dr.-Ing. Wolfgang Hess | WiSe 2024/25</a:t>
            </a:r>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dirty="0"/>
              <a:t>Bei Fragen kontaktieren Sie bitte:</a:t>
            </a:r>
            <a:br>
              <a:rPr lang="de-DE" dirty="0"/>
            </a:br>
            <a:r>
              <a:rPr lang="de-DE" dirty="0"/>
              <a:t>Vorname Nachname (Menü &gt; Listenebne erhöhen)</a:t>
            </a:r>
            <a:br>
              <a:rPr lang="de-DE" dirty="0"/>
            </a:br>
            <a:r>
              <a:rPr lang="de-DE" dirty="0"/>
              <a:t>Fakultät XY | Fachrichtung </a:t>
            </a:r>
            <a:br>
              <a:rPr lang="de-DE" dirty="0"/>
            </a:br>
            <a:r>
              <a:rPr lang="de-DE" dirty="0"/>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dirty="0"/>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einfügen</a:t>
            </a:r>
          </a:p>
        </p:txBody>
      </p:sp>
    </p:spTree>
    <p:extLst>
      <p:ext uri="{BB962C8B-B14F-4D97-AF65-F5344CB8AC3E}">
        <p14:creationId xmlns:p14="http://schemas.microsoft.com/office/powerpoint/2010/main" val="2983600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dirty="0"/>
              <a:t>Titel der Präsentation</a:t>
            </a:r>
          </a:p>
        </p:txBody>
      </p:sp>
      <p:grpSp>
        <p:nvGrpSpPr>
          <p:cNvPr id="27" name="Regieanweisungen"/>
          <p:cNvGrpSpPr/>
          <p:nvPr userDrawn="1"/>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dirty="0"/>
              <a:t>Thema des Referats Thema des Referats Thema des Referats Thema des Referats </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3" name="Fußzeilenplatzhalter 4">
            <a:extLst>
              <a:ext uri="{FF2B5EF4-FFF2-40B4-BE49-F238E27FC236}">
                <a16:creationId xmlns:a16="http://schemas.microsoft.com/office/drawing/2014/main" id="{B3E96CD1-5C71-A8E2-80AE-8AF7B0A71D14}"/>
              </a:ext>
            </a:extLst>
          </p:cNvPr>
          <p:cNvSpPr txBox="1">
            <a:spLocks/>
          </p:cNvSpPr>
          <p:nvPr userDrawn="1"/>
        </p:nvSpPr>
        <p:spPr>
          <a:xfrm>
            <a:off x="1386000" y="6371999"/>
            <a:ext cx="10397484" cy="347147"/>
          </a:xfrm>
          <a:prstGeom prst="rect">
            <a:avLst/>
          </a:prstGeom>
        </p:spPr>
        <p:txBody>
          <a:bodyPr vert="horz" lIns="0" tIns="0" rIns="0" bIns="0" rtlCol="0" anchor="t" anchorCtr="0">
            <a:noAutofit/>
          </a:bodyPr>
          <a:lstStyle>
            <a:defPPr>
              <a:defRPr lang="de-DE"/>
            </a:defPPr>
            <a:lvl1pPr marL="0" indent="0" algn="l" defTabSz="914400" rtl="0" eaLnBrk="1" latinLnBrk="0" hangingPunct="1">
              <a:lnSpc>
                <a:spcPct val="100000"/>
              </a:lnSpc>
              <a:spcBef>
                <a:spcPts val="0"/>
              </a:spcBef>
              <a:buFont typeface="Arial" panose="020B0604020202020204" pitchFamily="34" charset="0"/>
              <a:buNone/>
              <a:defRPr sz="1050" b="1" kern="1200" spc="60" baseline="0">
                <a:solidFill>
                  <a:schemeClr val="bg1"/>
                </a:solidFill>
                <a:latin typeface="+mj-lt"/>
                <a:ea typeface="+mn-ea"/>
                <a:cs typeface="+mn-cs"/>
              </a:defRPr>
            </a:lvl1pPr>
            <a:lvl2pPr marL="0" algn="l" defTabSz="914400" rtl="0" eaLnBrk="1" latinLnBrk="0" hangingPunct="1">
              <a:lnSpc>
                <a:spcPct val="100000"/>
              </a:lnSpc>
              <a:spcBef>
                <a:spcPts val="0"/>
              </a:spcBef>
              <a:defRPr sz="1000" b="0" kern="1200" spc="40" baseline="0">
                <a:solidFill>
                  <a:schemeClr val="tx1"/>
                </a:solidFill>
                <a:latin typeface="+mn-lt"/>
                <a:ea typeface="+mn-ea"/>
                <a:cs typeface="+mn-cs"/>
              </a:defRPr>
            </a:lvl2pPr>
            <a:lvl3pPr marL="0" algn="l" defTabSz="914400" rtl="0" eaLnBrk="1" latinLnBrk="0" hangingPunct="1">
              <a:lnSpc>
                <a:spcPct val="100000"/>
              </a:lnSpc>
              <a:spcBef>
                <a:spcPts val="0"/>
              </a:spcBef>
              <a:defRPr sz="1000" b="0" kern="1200" spc="40" baseline="0">
                <a:solidFill>
                  <a:schemeClr val="tx1"/>
                </a:solidFill>
                <a:latin typeface="+mn-lt"/>
                <a:ea typeface="+mn-ea"/>
                <a:cs typeface="+mn-cs"/>
              </a:defRPr>
            </a:lvl3pPr>
            <a:lvl4pPr marL="0" algn="l" defTabSz="914400" rtl="0" eaLnBrk="1" latinLnBrk="0" hangingPunct="1">
              <a:lnSpc>
                <a:spcPct val="100000"/>
              </a:lnSpc>
              <a:spcBef>
                <a:spcPts val="0"/>
              </a:spcBef>
              <a:defRPr sz="1000" b="0" kern="1200" spc="40" baseline="0">
                <a:solidFill>
                  <a:schemeClr val="tx1"/>
                </a:solidFill>
                <a:latin typeface="+mn-lt"/>
                <a:ea typeface="+mn-ea"/>
                <a:cs typeface="+mn-cs"/>
              </a:defRPr>
            </a:lvl4pPr>
            <a:lvl5pPr marL="0" algn="l" defTabSz="914400" rtl="0" eaLnBrk="1" latinLnBrk="0" hangingPunct="1">
              <a:lnSpc>
                <a:spcPct val="100000"/>
              </a:lnSpc>
              <a:spcBef>
                <a:spcPts val="0"/>
              </a:spcBef>
              <a:defRPr sz="1000" b="0" kern="1200" spc="40" baseline="0">
                <a:solidFill>
                  <a:schemeClr val="tx1"/>
                </a:solidFill>
                <a:latin typeface="+mn-lt"/>
                <a:ea typeface="+mn-ea"/>
                <a:cs typeface="+mn-cs"/>
              </a:defRPr>
            </a:lvl5pPr>
            <a:lvl6pPr marL="0" algn="l" defTabSz="914400" rtl="0" eaLnBrk="1" latinLnBrk="0" hangingPunct="1">
              <a:lnSpc>
                <a:spcPct val="100000"/>
              </a:lnSpc>
              <a:spcBef>
                <a:spcPts val="0"/>
              </a:spcBef>
              <a:defRPr sz="1000" b="0" kern="1200" spc="40" baseline="0">
                <a:solidFill>
                  <a:schemeClr val="tx1"/>
                </a:solidFill>
                <a:latin typeface="+mn-lt"/>
                <a:ea typeface="+mn-ea"/>
                <a:cs typeface="+mn-cs"/>
              </a:defRPr>
            </a:lvl6pPr>
            <a:lvl7pPr marL="0" algn="l" defTabSz="914400" rtl="0" eaLnBrk="1" latinLnBrk="0" hangingPunct="1">
              <a:lnSpc>
                <a:spcPct val="100000"/>
              </a:lnSpc>
              <a:spcBef>
                <a:spcPts val="0"/>
              </a:spcBef>
              <a:defRPr sz="1000" b="0" kern="1200" spc="40" baseline="0">
                <a:solidFill>
                  <a:schemeClr val="tx1"/>
                </a:solidFill>
                <a:latin typeface="+mn-lt"/>
                <a:ea typeface="+mn-ea"/>
                <a:cs typeface="+mn-cs"/>
              </a:defRPr>
            </a:lvl7pPr>
            <a:lvl8pPr marL="0" algn="l" defTabSz="914400" rtl="0" eaLnBrk="1" latinLnBrk="0" hangingPunct="1">
              <a:lnSpc>
                <a:spcPct val="100000"/>
              </a:lnSpc>
              <a:spcBef>
                <a:spcPts val="0"/>
              </a:spcBef>
              <a:defRPr sz="1000" b="0" kern="1200" spc="40" baseline="0">
                <a:solidFill>
                  <a:schemeClr val="tx1"/>
                </a:solidFill>
                <a:latin typeface="+mn-lt"/>
                <a:ea typeface="+mn-ea"/>
                <a:cs typeface="+mn-cs"/>
              </a:defRPr>
            </a:lvl8pPr>
            <a:lvl9pPr marL="0" algn="l" defTabSz="914400" rtl="0" eaLnBrk="1" latinLnBrk="0" hangingPunct="1">
              <a:lnSpc>
                <a:spcPct val="100000"/>
              </a:lnSpc>
              <a:spcBef>
                <a:spcPts val="0"/>
              </a:spcBef>
              <a:defRPr sz="1000" b="0" kern="1200" spc="40" baseline="0">
                <a:solidFill>
                  <a:schemeClr val="tx1"/>
                </a:solidFill>
                <a:latin typeface="+mn-lt"/>
                <a:ea typeface="+mn-ea"/>
                <a:cs typeface="+mn-cs"/>
              </a:defRPr>
            </a:lvl9pPr>
          </a:lstStyle>
          <a:p>
            <a:r>
              <a:rPr lang="de-DE" dirty="0"/>
              <a:t>Beispielhafte Implementation einer hochgenauen SAPOS-basierten Tracking-App | Christian Deme / Fakultät Informatik / Angewandte Informatik / Prof. Dr.-Ing. Wolfgang Hess | </a:t>
            </a:r>
            <a:r>
              <a:rPr lang="de-DE" dirty="0" err="1"/>
              <a:t>SoSe</a:t>
            </a:r>
            <a:r>
              <a:rPr lang="de-DE" dirty="0"/>
              <a:t> 2024</a:t>
            </a:r>
          </a:p>
        </p:txBody>
      </p:sp>
    </p:spTree>
    <p:extLst>
      <p:ext uri="{BB962C8B-B14F-4D97-AF65-F5344CB8AC3E}">
        <p14:creationId xmlns:p14="http://schemas.microsoft.com/office/powerpoint/2010/main" val="3872425896"/>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r>
              <a:rPr lang="de-DE"/>
              <a:t>Campus Sontheim</a:t>
            </a:r>
            <a:endParaRPr lang="de-DE" dirty="0"/>
          </a:p>
        </p:txBody>
      </p:sp>
      <p:sp>
        <p:nvSpPr>
          <p:cNvPr id="5" name="Fußzeilenplatzhalter 4"/>
          <p:cNvSpPr>
            <a:spLocks noGrp="1"/>
          </p:cNvSpPr>
          <p:nvPr>
            <p:ph type="ftr" sz="quarter" idx="11"/>
          </p:nvPr>
        </p:nvSpPr>
        <p:spPr>
          <a:xfrm>
            <a:off x="1386000" y="6372000"/>
            <a:ext cx="10398013" cy="252000"/>
          </a:xfrm>
        </p:spPr>
        <p:txBody>
          <a:bodyPr/>
          <a:lstStyle>
            <a:lvl1pPr>
              <a:defRPr sz="1300" b="1" spc="60" baseline="0">
                <a:solidFill>
                  <a:schemeClr val="bg1"/>
                </a:solidFill>
                <a:latin typeface="+mj-lt"/>
              </a:defRPr>
            </a:lvl1pPr>
          </a:lstStyle>
          <a:p>
            <a:r>
              <a:rPr lang="de-DE"/>
              <a:t>Christian Deme / Fakultät Informatik / Angewandte Informatik / Prof. Dr.-Ing. Wolfgang Hess | WiSe 2024/25</a:t>
            </a:r>
            <a:endParaRPr lang="de-DE" dirty="0"/>
          </a:p>
        </p:txBody>
      </p:sp>
      <p:grpSp>
        <p:nvGrpSpPr>
          <p:cNvPr id="27" name="Regieanweisungen"/>
          <p:cNvGrpSpPr/>
          <p:nvPr userDrawn="1"/>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2471409344"/>
      </p:ext>
    </p:extLst>
  </p:cSld>
  <p:clrMapOvr>
    <a:masterClrMapping/>
  </p:clrMapOvr>
  <p:extLst>
    <p:ext uri="{DCECCB84-F9BA-43D5-87BE-67443E8EF086}">
      <p15:sldGuideLst xmlns:p15="http://schemas.microsoft.com/office/powerpoint/2012/main">
        <p15:guide id="1" orient="horz" pos="2631" userDrawn="1">
          <p15:clr>
            <a:srgbClr val="FBAE40"/>
          </p15:clr>
        </p15:guide>
        <p15:guide id="2" orient="horz" pos="78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r>
              <a:rPr lang="de-DE"/>
              <a:t>Campus Sontheim</a:t>
            </a:r>
            <a:endParaRPr lang="de-DE" dirty="0"/>
          </a:p>
        </p:txBody>
      </p:sp>
      <p:sp>
        <p:nvSpPr>
          <p:cNvPr id="5" name="Fußzeilenplatzhalter 4"/>
          <p:cNvSpPr>
            <a:spLocks noGrp="1"/>
          </p:cNvSpPr>
          <p:nvPr>
            <p:ph type="ftr" sz="quarter" idx="11"/>
          </p:nvPr>
        </p:nvSpPr>
        <p:spPr>
          <a:xfrm>
            <a:off x="1386000" y="6372000"/>
            <a:ext cx="10397484" cy="252000"/>
          </a:xfrm>
        </p:spPr>
        <p:txBody>
          <a:bodyPr/>
          <a:lstStyle>
            <a:lvl1pPr>
              <a:defRPr sz="1300" b="1" spc="60" baseline="0">
                <a:solidFill>
                  <a:schemeClr val="bg1"/>
                </a:solidFill>
                <a:latin typeface="+mj-lt"/>
              </a:defRPr>
            </a:lvl1pPr>
          </a:lstStyle>
          <a:p>
            <a:r>
              <a:rPr lang="de-DE"/>
              <a:t>Christian Deme / Fakultät Informatik / Angewandte Informatik / Prof. Dr.-Ing. Wolfgang Hess | WiSe 2024/25</a:t>
            </a:r>
            <a:endParaRPr lang="de-DE" dirty="0"/>
          </a:p>
        </p:txBody>
      </p:sp>
      <p:grpSp>
        <p:nvGrpSpPr>
          <p:cNvPr id="27" name="Regieanweisungen"/>
          <p:cNvGrpSpPr/>
          <p:nvPr userDrawn="1"/>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2054078173"/>
      </p:ext>
    </p:extLst>
  </p:cSld>
  <p:clrMapOvr>
    <a:masterClrMapping/>
  </p:clrMapOvr>
  <p:extLst>
    <p:ext uri="{DCECCB84-F9BA-43D5-87BE-67443E8EF086}">
      <p15:sldGuideLst xmlns:p15="http://schemas.microsoft.com/office/powerpoint/2012/main">
        <p15:guide id="1" orient="horz" pos="2631" userDrawn="1">
          <p15:clr>
            <a:srgbClr val="FBAE40"/>
          </p15:clr>
        </p15:guide>
        <p15:guide id="2" orient="horz" pos="78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Hintergrun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r>
              <a:rPr lang="de-DE"/>
              <a:t>Campus Sontheim</a:t>
            </a:r>
            <a:endParaRPr lang="de-DE" dirty="0"/>
          </a:p>
        </p:txBody>
      </p:sp>
      <p:sp>
        <p:nvSpPr>
          <p:cNvPr id="5" name="Fußzeilenplatzhalter 4"/>
          <p:cNvSpPr>
            <a:spLocks noGrp="1"/>
          </p:cNvSpPr>
          <p:nvPr>
            <p:ph type="ftr" sz="quarter" idx="11"/>
          </p:nvPr>
        </p:nvSpPr>
        <p:spPr>
          <a:xfrm>
            <a:off x="727081" y="5399999"/>
            <a:ext cx="11056403" cy="288000"/>
          </a:xfrm>
        </p:spPr>
        <p:txBody>
          <a:bodyPr/>
          <a:lstStyle>
            <a:lvl1pPr>
              <a:defRPr sz="1500" b="1" spc="80" baseline="0">
                <a:solidFill>
                  <a:schemeClr val="bg1"/>
                </a:solidFill>
                <a:latin typeface="+mj-lt"/>
              </a:defRPr>
            </a:lvl1pPr>
          </a:lstStyle>
          <a:p>
            <a:r>
              <a:rPr lang="de-DE"/>
              <a:t>Christian Deme / Fakultät Informatik / Angewandte Informatik / Prof. Dr.-Ing. Wolfgang Hess | WiSe 2024/25</a:t>
            </a:r>
            <a:endParaRPr lang="de-DE" dirty="0"/>
          </a:p>
        </p:txBody>
      </p:sp>
      <p:grpSp>
        <p:nvGrpSpPr>
          <p:cNvPr id="13" name="Regieanweisungen"/>
          <p:cNvGrpSpPr/>
          <p:nvPr userDrawn="1"/>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userDrawn="1"/>
        </p:nvPicPr>
        <p:blipFill>
          <a:blip r:embed="rId4">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2073917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Zwischentitel">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dirty="0"/>
              <a:t>ZWISCHENTITEL TRENNERSEITE</a:t>
            </a:r>
          </a:p>
        </p:txBody>
      </p:sp>
      <p:sp>
        <p:nvSpPr>
          <p:cNvPr id="3" name="Datumsplatzhalter 2"/>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Christian Deme / Fakultät Informatik / Angewandte Informatik / Prof. Dr.-Ing. Wolfgang Hess | WiSe 2024/25</a:t>
            </a:r>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dirty="0"/>
              <a:t>Zusatz Info</a:t>
            </a:r>
          </a:p>
        </p:txBody>
      </p:sp>
      <p:grpSp>
        <p:nvGrpSpPr>
          <p:cNvPr id="14" name="Regieanweisungen"/>
          <p:cNvGrpSpPr/>
          <p:nvPr userDrawn="1"/>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userDrawn="1"/>
        </p:nvPicPr>
        <p:blipFill>
          <a:blip r:embed="rId4">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spTree>
    <p:extLst>
      <p:ext uri="{BB962C8B-B14F-4D97-AF65-F5344CB8AC3E}">
        <p14:creationId xmlns:p14="http://schemas.microsoft.com/office/powerpoint/2010/main" val="1625300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Tree>
    <p:extLst>
      <p:ext uri="{BB962C8B-B14F-4D97-AF65-F5344CB8AC3E}">
        <p14:creationId xmlns:p14="http://schemas.microsoft.com/office/powerpoint/2010/main" val="1173152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Tree>
    <p:extLst>
      <p:ext uri="{BB962C8B-B14F-4D97-AF65-F5344CB8AC3E}">
        <p14:creationId xmlns:p14="http://schemas.microsoft.com/office/powerpoint/2010/main" val="1501726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Tree>
    <p:extLst>
      <p:ext uri="{BB962C8B-B14F-4D97-AF65-F5344CB8AC3E}">
        <p14:creationId xmlns:p14="http://schemas.microsoft.com/office/powerpoint/2010/main" val="1123772814"/>
      </p:ext>
    </p:extLst>
  </p:cSld>
  <p:clrMapOvr>
    <a:masterClrMapping/>
  </p:clrMapOvr>
  <p:extLst>
    <p:ext uri="{DCECCB84-F9BA-43D5-87BE-67443E8EF086}">
      <p15:sldGuideLst xmlns:p15="http://schemas.microsoft.com/office/powerpoint/2012/main">
        <p15:guide id="1" pos="4747" userDrawn="1">
          <p15:clr>
            <a:srgbClr val="FBAE40"/>
          </p15:clr>
        </p15:guide>
        <p15:guide id="2" pos="4989" userDrawn="1">
          <p15:clr>
            <a:srgbClr val="FBAE40"/>
          </p15:clr>
        </p15:guide>
        <p15:guide id="3" orient="horz" pos="38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 &gt;&gt; Menü &gt; Einfügen &gt; Bilder</a:t>
            </a:r>
          </a:p>
        </p:txBody>
      </p:sp>
      <p:sp>
        <p:nvSpPr>
          <p:cNvPr id="7" name="Datumsplatzhalter 6"/>
          <p:cNvSpPr>
            <a:spLocks noGrp="1"/>
          </p:cNvSpPr>
          <p:nvPr>
            <p:ph type="dt" sz="half" idx="10"/>
          </p:nvPr>
        </p:nvSpPr>
        <p:spPr/>
        <p:txBody>
          <a:bodyPr/>
          <a:lstStyle/>
          <a:p>
            <a:r>
              <a:rPr lang="de-DE"/>
              <a:t>Campus Sontheim</a:t>
            </a:r>
            <a:endParaRPr lang="de-DE" dirty="0"/>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dirty="0"/>
              <a:t>Zitat auf erster Ebene // für Autor &gt;&gt; Menü &gt; Start &gt; Absatz &gt; Listenebne erhöhen </a:t>
            </a:r>
          </a:p>
          <a:p>
            <a:pPr lvl="1"/>
            <a:r>
              <a:rPr lang="de-DE" dirty="0"/>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Christian Deme / Fakultät Informatik / Angewandte Informatik / Prof. Dr.-Ing. Wolfgang Hess | WiSe 2024/25</a:t>
            </a:r>
            <a:endParaRPr lang="de-DE" dirty="0"/>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grpSp>
        <p:nvGrpSpPr>
          <p:cNvPr id="13" name="Regieanweisungen"/>
          <p:cNvGrpSpPr/>
          <p:nvPr userDrawn="1"/>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dirty="0"/>
              <a:t>Bitte nicht</a:t>
            </a:r>
            <a:br>
              <a:rPr lang="pt-BR" dirty="0"/>
            </a:br>
            <a:r>
              <a:rPr lang="pt-BR" dirty="0"/>
              <a:t>verschieben</a:t>
            </a:r>
            <a:endParaRPr lang="de-DE" dirty="0"/>
          </a:p>
        </p:txBody>
      </p:sp>
    </p:spTree>
    <p:extLst>
      <p:ext uri="{BB962C8B-B14F-4D97-AF65-F5344CB8AC3E}">
        <p14:creationId xmlns:p14="http://schemas.microsoft.com/office/powerpoint/2010/main" val="259150176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userDrawn="1"/>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6"/>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7"/>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cxnSp>
        <p:nvCxnSpPr>
          <p:cNvPr id="12" name="Footerlinie"/>
          <p:cNvCxnSpPr/>
          <p:nvPr userDrawn="1"/>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userDrawn="1"/>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dirty="0"/>
              <a:t>Headline einfügen</a:t>
            </a:r>
            <a:br>
              <a:rPr lang="pt-BR" dirty="0"/>
            </a:br>
            <a:r>
              <a:rPr lang="pt-BR" dirty="0"/>
              <a:t>über zwei Zeilen</a:t>
            </a:r>
            <a:endParaRPr lang="de-DE" dirty="0"/>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r>
              <a:rPr lang="de-DE"/>
              <a:t>Campus Sontheim</a:t>
            </a:r>
            <a:endParaRPr lang="de-DE" dirty="0"/>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Christian Deme / Fakultät Informatik / Angewandte Informatik / Prof. Dr.-Ing. Wolfgang Hess | WiSe 2024/25</a:t>
            </a:r>
            <a:endParaRPr lang="de-DE" dirty="0"/>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dirty="0"/>
              <a:t>|  </a:t>
            </a:r>
            <a:fld id="{E6B5151A-17C4-4431-8407-112C0160A8B6}" type="slidenum">
              <a:rPr lang="de-DE" smtClean="0"/>
              <a:pPr/>
              <a:t>‹Nr.›</a:t>
            </a:fld>
            <a:endParaRPr lang="de-DE" dirty="0"/>
          </a:p>
        </p:txBody>
      </p:sp>
      <p:pic>
        <p:nvPicPr>
          <p:cNvPr id="22" name="Logo HHN">
            <a:extLst>
              <a:ext uri="{FF2B5EF4-FFF2-40B4-BE49-F238E27FC236}">
                <a16:creationId xmlns:a16="http://schemas.microsoft.com/office/drawing/2014/main" id="{A53D8DCE-F532-4BEA-B78C-F0F7C4652FEC}"/>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554173396"/>
      </p:ext>
    </p:extLst>
  </p:cSld>
  <p:clrMap bg1="lt1" tx1="dk1" bg2="lt2" tx2="dk2" accent1="accent1" accent2="accent2" accent3="accent3" accent4="accent4" accent5="accent5" accent6="accent6" hlink="hlink" folHlink="folHlink"/>
  <p:sldLayoutIdLst>
    <p:sldLayoutId id="2147483669" r:id="rId1"/>
    <p:sldLayoutId id="2147483666" r:id="rId2"/>
    <p:sldLayoutId id="2147483670" r:id="rId3"/>
    <p:sldLayoutId id="2147483649" r:id="rId4"/>
    <p:sldLayoutId id="2147483667" r:id="rId5"/>
    <p:sldLayoutId id="2147483650" r:id="rId6"/>
    <p:sldLayoutId id="2147483660" r:id="rId7"/>
    <p:sldLayoutId id="2147483661" r:id="rId8"/>
    <p:sldLayoutId id="2147483662" r:id="rId9"/>
    <p:sldLayoutId id="2147483664" r:id="rId10"/>
    <p:sldLayoutId id="2147483665" r:id="rId11"/>
    <p:sldLayoutId id="2147483654" r:id="rId12"/>
    <p:sldLayoutId id="2147483668" r:id="rId13"/>
    <p:sldLayoutId id="2147483671" r:id="rId14"/>
  </p:sldLayoutIdLst>
  <p:hf hdr="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userDrawn="1">
          <p15:clr>
            <a:srgbClr val="F26B43"/>
          </p15:clr>
        </p15:guide>
        <p15:guide id="2" pos="7423" userDrawn="1">
          <p15:clr>
            <a:srgbClr val="F26B43"/>
          </p15:clr>
        </p15:guide>
        <p15:guide id="3" orient="horz" pos="1281" userDrawn="1">
          <p15:clr>
            <a:srgbClr val="F26B43"/>
          </p15:clr>
        </p15:guide>
        <p15:guide id="4" orient="horz" pos="566" userDrawn="1">
          <p15:clr>
            <a:srgbClr val="F26B43"/>
          </p15:clr>
        </p15:guide>
        <p15:guide id="5" orient="horz" pos="1110" userDrawn="1">
          <p15:clr>
            <a:srgbClr val="F26B43"/>
          </p15:clr>
        </p15:guide>
        <p15:guide id="6" orient="horz" pos="3932" userDrawn="1">
          <p15:clr>
            <a:srgbClr val="F26B43"/>
          </p15:clr>
        </p15:guide>
        <p15:guide id="7" orient="horz" pos="1321" userDrawn="1">
          <p15:clr>
            <a:srgbClr val="547EBF"/>
          </p15:clr>
        </p15:guide>
        <p15:guide id="8" orient="horz" pos="611"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hyperlink" Target="https://developer.android.com/develop/ui/compose/components" TargetMode="Externa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1A2E7A3-A647-F47D-3211-1025EB5EE2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51" b="8759"/>
          <a:stretch/>
        </p:blipFill>
        <p:spPr bwMode="auto">
          <a:xfrm>
            <a:off x="0" y="1308561"/>
            <a:ext cx="12192000" cy="5549439"/>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a:extLst>
              <a:ext uri="{FF2B5EF4-FFF2-40B4-BE49-F238E27FC236}">
                <a16:creationId xmlns:a16="http://schemas.microsoft.com/office/drawing/2014/main" id="{F32B7F6E-CA46-CBED-570C-D520F9A097A6}"/>
              </a:ext>
            </a:extLst>
          </p:cNvPr>
          <p:cNvSpPr>
            <a:spLocks noGrp="1"/>
          </p:cNvSpPr>
          <p:nvPr>
            <p:ph type="ctrTitle"/>
          </p:nvPr>
        </p:nvSpPr>
        <p:spPr/>
        <p:txBody>
          <a:bodyPr/>
          <a:lstStyle/>
          <a:p>
            <a:r>
              <a:rPr lang="de-DE" sz="3600" dirty="0"/>
              <a:t>APP-ENTWICKLUNG Mit Android Studio</a:t>
            </a:r>
          </a:p>
        </p:txBody>
      </p:sp>
      <p:sp>
        <p:nvSpPr>
          <p:cNvPr id="11" name="Vertikaler Textplatzhalter 10">
            <a:extLst>
              <a:ext uri="{FF2B5EF4-FFF2-40B4-BE49-F238E27FC236}">
                <a16:creationId xmlns:a16="http://schemas.microsoft.com/office/drawing/2014/main" id="{B56E1DB7-91EF-063F-854E-14A630957235}"/>
              </a:ext>
            </a:extLst>
          </p:cNvPr>
          <p:cNvSpPr>
            <a:spLocks noGrp="1"/>
          </p:cNvSpPr>
          <p:nvPr>
            <p:ph type="body" orient="vert" idx="21"/>
          </p:nvPr>
        </p:nvSpPr>
        <p:spPr/>
        <p:txBody>
          <a:bodyPr/>
          <a:lstStyle/>
          <a:p>
            <a:endParaRPr lang="de-DE" dirty="0"/>
          </a:p>
        </p:txBody>
      </p:sp>
      <p:sp>
        <p:nvSpPr>
          <p:cNvPr id="7" name="Vertical Text Placeholder 3">
            <a:extLst>
              <a:ext uri="{FF2B5EF4-FFF2-40B4-BE49-F238E27FC236}">
                <a16:creationId xmlns:a16="http://schemas.microsoft.com/office/drawing/2014/main" id="{125BE376-0918-C161-0244-61EE26B671D7}"/>
              </a:ext>
            </a:extLst>
          </p:cNvPr>
          <p:cNvSpPr txBox="1">
            <a:spLocks/>
          </p:cNvSpPr>
          <p:nvPr/>
        </p:nvSpPr>
        <p:spPr>
          <a:xfrm>
            <a:off x="1589617" y="4758865"/>
            <a:ext cx="10398125" cy="790575"/>
          </a:xfrm>
          <a:prstGeom prst="rect">
            <a:avLst/>
          </a:prstGeom>
        </p:spPr>
        <p:txBody>
          <a:bodyPr anchor="t">
            <a:norm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endParaRPr lang="de-DE" b="1" dirty="0">
              <a:solidFill>
                <a:schemeClr val="bg1"/>
              </a:solidFill>
            </a:endParaRPr>
          </a:p>
        </p:txBody>
      </p:sp>
      <p:sp>
        <p:nvSpPr>
          <p:cNvPr id="10" name="Vertikaler Textplatzhalter 9">
            <a:extLst>
              <a:ext uri="{FF2B5EF4-FFF2-40B4-BE49-F238E27FC236}">
                <a16:creationId xmlns:a16="http://schemas.microsoft.com/office/drawing/2014/main" id="{3B87DFFF-6D80-289C-11E3-ADFC04EBBF73}"/>
              </a:ext>
            </a:extLst>
          </p:cNvPr>
          <p:cNvSpPr>
            <a:spLocks noGrp="1"/>
          </p:cNvSpPr>
          <p:nvPr>
            <p:ph type="body" orient="vert" idx="19"/>
          </p:nvPr>
        </p:nvSpPr>
        <p:spPr>
          <a:xfrm>
            <a:off x="1406380" y="5794622"/>
            <a:ext cx="10397484" cy="272756"/>
          </a:xfrm>
        </p:spPr>
        <p:txBody>
          <a:bodyPr/>
          <a:lstStyle/>
          <a:p>
            <a:r>
              <a:rPr lang="de-DE" sz="1600" dirty="0"/>
              <a:t>Teil 2: Aufbau einer Android App, Android Studio und Best Practices</a:t>
            </a:r>
          </a:p>
        </p:txBody>
      </p:sp>
      <p:sp>
        <p:nvSpPr>
          <p:cNvPr id="8" name="Vertical Text Placeholder 3">
            <a:extLst>
              <a:ext uri="{FF2B5EF4-FFF2-40B4-BE49-F238E27FC236}">
                <a16:creationId xmlns:a16="http://schemas.microsoft.com/office/drawing/2014/main" id="{B6EC7841-F680-2044-86F3-C81A601BB35F}"/>
              </a:ext>
            </a:extLst>
          </p:cNvPr>
          <p:cNvSpPr txBox="1">
            <a:spLocks/>
          </p:cNvSpPr>
          <p:nvPr/>
        </p:nvSpPr>
        <p:spPr>
          <a:xfrm>
            <a:off x="1309047" y="6239167"/>
            <a:ext cx="10398125" cy="425155"/>
          </a:xfrm>
          <a:prstGeom prst="rect">
            <a:avLst/>
          </a:prstGeom>
        </p:spPr>
        <p:txBody>
          <a:bodyPr anchor="t">
            <a:norm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200" b="1" dirty="0">
                <a:solidFill>
                  <a:schemeClr val="bg1"/>
                </a:solidFill>
              </a:rPr>
              <a:t>Christian Deme / Fakultät Informatik / Angewandte Informatik / Prof. Dr.-Ing. Wolfgang Hess | </a:t>
            </a:r>
            <a:r>
              <a:rPr lang="de-DE" sz="1200" b="1" dirty="0" err="1">
                <a:solidFill>
                  <a:schemeClr val="bg1"/>
                </a:solidFill>
              </a:rPr>
              <a:t>WiSe</a:t>
            </a:r>
            <a:r>
              <a:rPr lang="de-DE" sz="1200" b="1" dirty="0">
                <a:solidFill>
                  <a:schemeClr val="bg1"/>
                </a:solidFill>
              </a:rPr>
              <a:t> 2024/25</a:t>
            </a:r>
          </a:p>
        </p:txBody>
      </p:sp>
      <p:sp>
        <p:nvSpPr>
          <p:cNvPr id="15" name="Vertical Text Placeholder 3">
            <a:extLst>
              <a:ext uri="{FF2B5EF4-FFF2-40B4-BE49-F238E27FC236}">
                <a16:creationId xmlns:a16="http://schemas.microsoft.com/office/drawing/2014/main" id="{B0AB66F5-DC73-AEAF-4ED1-AC42F84BAE56}"/>
              </a:ext>
            </a:extLst>
          </p:cNvPr>
          <p:cNvSpPr txBox="1">
            <a:spLocks/>
          </p:cNvSpPr>
          <p:nvPr/>
        </p:nvSpPr>
        <p:spPr>
          <a:xfrm>
            <a:off x="11041956" y="6469377"/>
            <a:ext cx="1032769" cy="272755"/>
          </a:xfrm>
          <a:prstGeom prst="rect">
            <a:avLst/>
          </a:prstGeom>
        </p:spPr>
        <p:txBody>
          <a:bodyPr anchor="t">
            <a:normAutofit/>
          </a:bodyPr>
          <a:lst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a:lstStyle>
          <a:p>
            <a:r>
              <a:rPr lang="de-DE" sz="1200" b="1" dirty="0">
                <a:solidFill>
                  <a:schemeClr val="bg1"/>
                </a:solidFill>
              </a:rPr>
              <a:t>13.11.2024</a:t>
            </a:r>
          </a:p>
        </p:txBody>
      </p:sp>
      <p:sp>
        <p:nvSpPr>
          <p:cNvPr id="16" name="Datumsplatzhalter 10">
            <a:extLst>
              <a:ext uri="{FF2B5EF4-FFF2-40B4-BE49-F238E27FC236}">
                <a16:creationId xmlns:a16="http://schemas.microsoft.com/office/drawing/2014/main" id="{A2BD3CA2-5BBD-16C3-CF1B-983A8F944C11}"/>
              </a:ext>
            </a:extLst>
          </p:cNvPr>
          <p:cNvSpPr txBox="1">
            <a:spLocks/>
          </p:cNvSpPr>
          <p:nvPr/>
        </p:nvSpPr>
        <p:spPr>
          <a:xfrm>
            <a:off x="406401" y="260078"/>
            <a:ext cx="7375299" cy="252000"/>
          </a:xfrm>
          <a:prstGeom prst="rect">
            <a:avLst/>
          </a:prstGeom>
        </p:spPr>
        <p:txBody>
          <a:bodyPr vert="horz" lIns="0" tIns="0" rIns="0" bIns="0" rtlCol="0" anchor="t" anchorCtr="0">
            <a:normAutofit/>
          </a:bodyPr>
          <a:lstStyle>
            <a:defPPr>
              <a:defRPr lang="de-DE"/>
            </a:defPPr>
            <a:lvl1pPr marL="0" indent="0" algn="l" defTabSz="914400" rtl="0" eaLnBrk="1" latinLnBrk="0" hangingPunct="1">
              <a:lnSpc>
                <a:spcPct val="100000"/>
              </a:lnSpc>
              <a:spcBef>
                <a:spcPts val="0"/>
              </a:spcBef>
              <a:buFont typeface="Arial" panose="020B0604020202020204" pitchFamily="34" charset="0"/>
              <a:buNone/>
              <a:defRPr sz="1420" b="1" kern="1200" spc="60" baseline="0">
                <a:solidFill>
                  <a:schemeClr val="tx1"/>
                </a:solidFill>
                <a:latin typeface="+mj-lt"/>
                <a:ea typeface="+mn-ea"/>
                <a:cs typeface="+mn-cs"/>
              </a:defRPr>
            </a:lvl1pPr>
            <a:lvl2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2pPr>
            <a:lvl3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3pPr>
            <a:lvl4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4pPr>
            <a:lvl5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5pPr>
            <a:lvl6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6pPr>
            <a:lvl7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7pPr>
            <a:lvl8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8pPr>
            <a:lvl9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9pPr>
          </a:lstStyle>
          <a:p>
            <a:pPr>
              <a:spcAft>
                <a:spcPts val="600"/>
              </a:spcAft>
            </a:pPr>
            <a:r>
              <a:rPr lang="de-DE" dirty="0"/>
              <a:t>Campus Sontheim</a:t>
            </a:r>
          </a:p>
        </p:txBody>
      </p:sp>
    </p:spTree>
    <p:extLst>
      <p:ext uri="{BB962C8B-B14F-4D97-AF65-F5344CB8AC3E}">
        <p14:creationId xmlns:p14="http://schemas.microsoft.com/office/powerpoint/2010/main" val="3409383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4C06B-87F5-26C6-4DDB-B3406FE50C5B}"/>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FB9975BA-15F3-E7F2-BE80-FBBAA243141C}"/>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C84E4069-5A87-5E64-D44E-41DB2D929B35}"/>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399D1514-45D6-0C67-0642-4980379724E6}"/>
              </a:ext>
            </a:extLst>
          </p:cNvPr>
          <p:cNvSpPr>
            <a:spLocks noGrp="1"/>
          </p:cNvSpPr>
          <p:nvPr>
            <p:ph type="sldNum" sz="quarter" idx="12"/>
          </p:nvPr>
        </p:nvSpPr>
        <p:spPr/>
        <p:txBody>
          <a:bodyPr/>
          <a:lstStyle/>
          <a:p>
            <a:r>
              <a:rPr lang="de-DE"/>
              <a:t>|  </a:t>
            </a:r>
            <a:fld id="{E6B5151A-17C4-4431-8407-112C0160A8B6}" type="slidenum">
              <a:rPr lang="de-DE" smtClean="0"/>
              <a:pPr/>
              <a:t>10</a:t>
            </a:fld>
            <a:endParaRPr lang="de-DE" dirty="0"/>
          </a:p>
        </p:txBody>
      </p:sp>
      <p:sp>
        <p:nvSpPr>
          <p:cNvPr id="3" name="Title 2">
            <a:extLst>
              <a:ext uri="{FF2B5EF4-FFF2-40B4-BE49-F238E27FC236}">
                <a16:creationId xmlns:a16="http://schemas.microsoft.com/office/drawing/2014/main" id="{1E7D45B3-690A-08FE-AA38-16351260CC6B}"/>
              </a:ext>
            </a:extLst>
          </p:cNvPr>
          <p:cNvSpPr>
            <a:spLocks noGrp="1"/>
          </p:cNvSpPr>
          <p:nvPr>
            <p:ph type="title"/>
          </p:nvPr>
        </p:nvSpPr>
        <p:spPr/>
        <p:txBody>
          <a:bodyPr/>
          <a:lstStyle/>
          <a:p>
            <a:r>
              <a:rPr lang="en-DE" dirty="0"/>
              <a:t>ANDROID APP</a:t>
            </a:r>
          </a:p>
        </p:txBody>
      </p:sp>
      <p:pic>
        <p:nvPicPr>
          <p:cNvPr id="9" name="Picture 2">
            <a:extLst>
              <a:ext uri="{FF2B5EF4-FFF2-40B4-BE49-F238E27FC236}">
                <a16:creationId xmlns:a16="http://schemas.microsoft.com/office/drawing/2014/main" id="{B0F67222-AB40-F94F-B587-710BDCC42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172" y="196388"/>
            <a:ext cx="4988460" cy="6446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38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1405-05BE-DD31-26DD-2CCCA22A639A}"/>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7DCD431D-3A4C-CB44-D2AD-46B98E642D80}"/>
              </a:ext>
            </a:extLst>
          </p:cNvPr>
          <p:cNvSpPr>
            <a:spLocks noGrp="1"/>
          </p:cNvSpPr>
          <p:nvPr>
            <p:ph type="dt" sz="half" idx="10"/>
          </p:nvPr>
        </p:nvSpPr>
        <p:spPr>
          <a:xfrm>
            <a:off x="406401" y="274365"/>
            <a:ext cx="7375299" cy="216000"/>
          </a:xfrm>
        </p:spPr>
        <p:txBody>
          <a:bodyPr anchor="t">
            <a:normAutofit/>
          </a:bodyPr>
          <a:lstStyle/>
          <a:p>
            <a:pPr>
              <a:spcAft>
                <a:spcPts val="600"/>
              </a:spcAft>
            </a:pPr>
            <a:r>
              <a:rPr lang="de-DE"/>
              <a:t>Campus Sontheim</a:t>
            </a:r>
          </a:p>
        </p:txBody>
      </p:sp>
      <p:sp>
        <p:nvSpPr>
          <p:cNvPr id="13" name="Fußzeilenplatzhalter 12">
            <a:extLst>
              <a:ext uri="{FF2B5EF4-FFF2-40B4-BE49-F238E27FC236}">
                <a16:creationId xmlns:a16="http://schemas.microsoft.com/office/drawing/2014/main" id="{BC335FFA-5E1A-C416-182E-A115C058D9DE}"/>
              </a:ext>
            </a:extLst>
          </p:cNvPr>
          <p:cNvSpPr>
            <a:spLocks noGrp="1"/>
          </p:cNvSpPr>
          <p:nvPr>
            <p:ph type="ftr" sz="quarter" idx="11"/>
          </p:nvPr>
        </p:nvSpPr>
        <p:spPr>
          <a:xfrm>
            <a:off x="406401" y="6515213"/>
            <a:ext cx="7375299" cy="216000"/>
          </a:xfrm>
        </p:spPr>
        <p:txBody>
          <a:bodyPr anchor="t">
            <a:normAutofit/>
          </a:bodyPr>
          <a:lstStyle/>
          <a:p>
            <a:pPr>
              <a:spcAft>
                <a:spcPts val="600"/>
              </a:spcAft>
            </a:pPr>
            <a:r>
              <a:rPr lang="de-DE"/>
              <a:t>Christian Deme / Fakultät Informatik / Angewandte Informatik / Prof. Dr.-Ing. Wolfgang Hess | WiSe 2024/25</a:t>
            </a:r>
          </a:p>
        </p:txBody>
      </p:sp>
      <p:sp>
        <p:nvSpPr>
          <p:cNvPr id="14" name="Foliennummernplatzhalter 13">
            <a:extLst>
              <a:ext uri="{FF2B5EF4-FFF2-40B4-BE49-F238E27FC236}">
                <a16:creationId xmlns:a16="http://schemas.microsoft.com/office/drawing/2014/main" id="{F2FEA819-AE02-63D5-D368-38ACDE28EC03}"/>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de-DE"/>
              <a:t>|  </a:t>
            </a:r>
            <a:fld id="{E6B5151A-17C4-4431-8407-112C0160A8B6}" type="slidenum">
              <a:rPr lang="de-DE" smtClean="0"/>
              <a:pPr>
                <a:spcAft>
                  <a:spcPts val="600"/>
                </a:spcAft>
              </a:pPr>
              <a:t>11</a:t>
            </a:fld>
            <a:endParaRPr lang="de-DE"/>
          </a:p>
        </p:txBody>
      </p:sp>
      <p:sp>
        <p:nvSpPr>
          <p:cNvPr id="3" name="Title 2">
            <a:extLst>
              <a:ext uri="{FF2B5EF4-FFF2-40B4-BE49-F238E27FC236}">
                <a16:creationId xmlns:a16="http://schemas.microsoft.com/office/drawing/2014/main" id="{DBCE8095-8317-187B-CDC8-BFA2B96BC32F}"/>
              </a:ext>
            </a:extLst>
          </p:cNvPr>
          <p:cNvSpPr>
            <a:spLocks noGrp="1"/>
          </p:cNvSpPr>
          <p:nvPr>
            <p:ph type="title"/>
          </p:nvPr>
        </p:nvSpPr>
        <p:spPr>
          <a:xfrm>
            <a:off x="406405" y="898525"/>
            <a:ext cx="11377084" cy="863600"/>
          </a:xfrm>
        </p:spPr>
        <p:txBody>
          <a:bodyPr anchor="t">
            <a:normAutofit/>
          </a:bodyPr>
          <a:lstStyle/>
          <a:p>
            <a:r>
              <a:rPr lang="en-DE" dirty="0"/>
              <a:t>ANDROID APP</a:t>
            </a:r>
          </a:p>
        </p:txBody>
      </p:sp>
      <p:sp>
        <p:nvSpPr>
          <p:cNvPr id="19" name="Vertical Text Placeholder 5">
            <a:extLst>
              <a:ext uri="{FF2B5EF4-FFF2-40B4-BE49-F238E27FC236}">
                <a16:creationId xmlns:a16="http://schemas.microsoft.com/office/drawing/2014/main" id="{3CB605E1-8320-1F4C-4347-8B97E7E9C09B}"/>
              </a:ext>
            </a:extLst>
          </p:cNvPr>
          <p:cNvSpPr>
            <a:spLocks noGrp="1"/>
          </p:cNvSpPr>
          <p:nvPr>
            <p:ph type="body" orient="vert" idx="13"/>
          </p:nvPr>
        </p:nvSpPr>
        <p:spPr>
          <a:xfrm>
            <a:off x="406405" y="2033700"/>
            <a:ext cx="11377084" cy="396000"/>
          </a:xfrm>
        </p:spPr>
        <p:txBody>
          <a:bodyPr/>
          <a:lstStyle/>
          <a:p>
            <a:r>
              <a:rPr lang="en-US" dirty="0" err="1"/>
              <a:t>onCreate</a:t>
            </a:r>
            <a:r>
              <a:rPr lang="en-US" dirty="0"/>
              <a:t>()</a:t>
            </a:r>
          </a:p>
        </p:txBody>
      </p:sp>
      <p:pic>
        <p:nvPicPr>
          <p:cNvPr id="9" name="Picture 2" descr="A screenshot of a computer screen&#10;&#10;Description automatically generated">
            <a:extLst>
              <a:ext uri="{FF2B5EF4-FFF2-40B4-BE49-F238E27FC236}">
                <a16:creationId xmlns:a16="http://schemas.microsoft.com/office/drawing/2014/main" id="{CECFA7BF-7924-B7AD-AB99-6A15D81AEB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1000" y="1830537"/>
            <a:ext cx="3543300" cy="4579354"/>
          </a:xfrm>
          <a:prstGeom prst="rect">
            <a:avLst/>
          </a:prstGeom>
          <a:solidFill>
            <a:srgbClr val="FFFFFF"/>
          </a:solidFill>
        </p:spPr>
      </p:pic>
      <p:sp>
        <p:nvSpPr>
          <p:cNvPr id="21" name="Content Placeholder 7">
            <a:extLst>
              <a:ext uri="{FF2B5EF4-FFF2-40B4-BE49-F238E27FC236}">
                <a16:creationId xmlns:a16="http://schemas.microsoft.com/office/drawing/2014/main" id="{155CFD7A-08FD-7D77-2FA5-57BC1215D91F}"/>
              </a:ext>
            </a:extLst>
          </p:cNvPr>
          <p:cNvSpPr>
            <a:spLocks noGrp="1"/>
          </p:cNvSpPr>
          <p:nvPr>
            <p:ph idx="14"/>
          </p:nvPr>
        </p:nvSpPr>
        <p:spPr>
          <a:xfrm>
            <a:off x="5561556" y="2033700"/>
            <a:ext cx="6221933" cy="4209941"/>
          </a:xfrm>
        </p:spPr>
        <p:txBody>
          <a:bodyPr/>
          <a:lstStyle/>
          <a:p>
            <a:pPr marL="342900" indent="-342900">
              <a:buFont typeface="Arial" panose="020B0604020202020204" pitchFamily="34" charset="0"/>
              <a:buChar char="•"/>
            </a:pPr>
            <a:r>
              <a:rPr lang="de-DE" noProof="0" dirty="0"/>
              <a:t>wird aufgerufen, wenn das System die Aktivität </a:t>
            </a:r>
            <a:r>
              <a:rPr lang="de-DE" u="sng" noProof="0" dirty="0"/>
              <a:t>zum ersten Mal</a:t>
            </a:r>
            <a:r>
              <a:rPr lang="de-DE" noProof="0" dirty="0"/>
              <a:t> erstellt</a:t>
            </a:r>
          </a:p>
          <a:p>
            <a:pPr marL="342900" indent="-342900">
              <a:buFont typeface="Arial" panose="020B0604020202020204" pitchFamily="34" charset="0"/>
              <a:buChar char="•"/>
            </a:pPr>
            <a:r>
              <a:rPr lang="de-DE" noProof="0" dirty="0"/>
              <a:t>es wird nur </a:t>
            </a:r>
            <a:r>
              <a:rPr lang="de-DE" b="1" noProof="0" dirty="0"/>
              <a:t>grundlegende Logik</a:t>
            </a:r>
            <a:r>
              <a:rPr lang="de-DE" noProof="0" dirty="0"/>
              <a:t> ausgeführt, die nur einmal während der gesamten Lebensdauer der Aktivität ablaufen soll</a:t>
            </a:r>
          </a:p>
          <a:p>
            <a:pPr marL="342900" indent="-342900">
              <a:buFont typeface="Arial" panose="020B0604020202020204" pitchFamily="34" charset="0"/>
              <a:buChar char="•"/>
            </a:pPr>
            <a:endParaRPr lang="de-DE" dirty="0"/>
          </a:p>
          <a:p>
            <a:r>
              <a:rPr lang="de-DE" u="sng" dirty="0"/>
              <a:t>Anwendungsbei</a:t>
            </a:r>
            <a:r>
              <a:rPr lang="de-DE" u="sng" noProof="0" dirty="0"/>
              <a:t>spiele</a:t>
            </a:r>
            <a:r>
              <a:rPr lang="de-DE" noProof="0" dirty="0"/>
              <a:t>: </a:t>
            </a:r>
          </a:p>
          <a:p>
            <a:r>
              <a:rPr lang="de-DE" dirty="0"/>
              <a:t>Daten an Listen binden, Initialisierung des Layouts</a:t>
            </a:r>
            <a:endParaRPr lang="de-DE" noProof="0" dirty="0"/>
          </a:p>
        </p:txBody>
      </p:sp>
      <p:sp>
        <p:nvSpPr>
          <p:cNvPr id="4" name="Rectangle 3">
            <a:extLst>
              <a:ext uri="{FF2B5EF4-FFF2-40B4-BE49-F238E27FC236}">
                <a16:creationId xmlns:a16="http://schemas.microsoft.com/office/drawing/2014/main" id="{14404989-4642-791F-9358-077A3977547E}"/>
              </a:ext>
            </a:extLst>
          </p:cNvPr>
          <p:cNvSpPr/>
          <p:nvPr/>
        </p:nvSpPr>
        <p:spPr>
          <a:xfrm>
            <a:off x="2846655" y="2362756"/>
            <a:ext cx="871016" cy="270107"/>
          </a:xfrm>
          <a:prstGeom prst="rect">
            <a:avLst/>
          </a:prstGeom>
          <a:noFill/>
          <a:ln w="38100">
            <a:solidFill>
              <a:srgbClr val="DC3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434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B41E8-68BC-6559-8D2B-53A0BFFE6A7E}"/>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FCC3B5C8-EDF2-220C-A961-7FD66E0795C6}"/>
              </a:ext>
            </a:extLst>
          </p:cNvPr>
          <p:cNvSpPr>
            <a:spLocks noGrp="1"/>
          </p:cNvSpPr>
          <p:nvPr>
            <p:ph type="dt" sz="half" idx="10"/>
          </p:nvPr>
        </p:nvSpPr>
        <p:spPr>
          <a:xfrm>
            <a:off x="406401" y="274365"/>
            <a:ext cx="7375299" cy="216000"/>
          </a:xfrm>
        </p:spPr>
        <p:txBody>
          <a:bodyPr anchor="t">
            <a:normAutofit/>
          </a:bodyPr>
          <a:lstStyle/>
          <a:p>
            <a:pPr>
              <a:spcAft>
                <a:spcPts val="600"/>
              </a:spcAft>
            </a:pPr>
            <a:r>
              <a:rPr lang="de-DE"/>
              <a:t>Campus Sontheim</a:t>
            </a:r>
          </a:p>
        </p:txBody>
      </p:sp>
      <p:sp>
        <p:nvSpPr>
          <p:cNvPr id="13" name="Fußzeilenplatzhalter 12">
            <a:extLst>
              <a:ext uri="{FF2B5EF4-FFF2-40B4-BE49-F238E27FC236}">
                <a16:creationId xmlns:a16="http://schemas.microsoft.com/office/drawing/2014/main" id="{6F4C5F4A-28FB-8226-581C-61DF2603ED27}"/>
              </a:ext>
            </a:extLst>
          </p:cNvPr>
          <p:cNvSpPr>
            <a:spLocks noGrp="1"/>
          </p:cNvSpPr>
          <p:nvPr>
            <p:ph type="ftr" sz="quarter" idx="11"/>
          </p:nvPr>
        </p:nvSpPr>
        <p:spPr>
          <a:xfrm>
            <a:off x="406401" y="6515213"/>
            <a:ext cx="7375299" cy="216000"/>
          </a:xfrm>
        </p:spPr>
        <p:txBody>
          <a:bodyPr anchor="t">
            <a:normAutofit/>
          </a:bodyPr>
          <a:lstStyle/>
          <a:p>
            <a:pPr>
              <a:spcAft>
                <a:spcPts val="600"/>
              </a:spcAft>
            </a:pPr>
            <a:r>
              <a:rPr lang="de-DE"/>
              <a:t>Christian Deme / Fakultät Informatik / Angewandte Informatik / Prof. Dr.-Ing. Wolfgang Hess | WiSe 2024/25</a:t>
            </a:r>
          </a:p>
        </p:txBody>
      </p:sp>
      <p:sp>
        <p:nvSpPr>
          <p:cNvPr id="14" name="Foliennummernplatzhalter 13">
            <a:extLst>
              <a:ext uri="{FF2B5EF4-FFF2-40B4-BE49-F238E27FC236}">
                <a16:creationId xmlns:a16="http://schemas.microsoft.com/office/drawing/2014/main" id="{0D5C3E46-A0D0-82F2-89EE-A0FE141F8034}"/>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de-DE"/>
              <a:t>|  </a:t>
            </a:r>
            <a:fld id="{E6B5151A-17C4-4431-8407-112C0160A8B6}" type="slidenum">
              <a:rPr lang="de-DE" smtClean="0"/>
              <a:pPr>
                <a:spcAft>
                  <a:spcPts val="600"/>
                </a:spcAft>
              </a:pPr>
              <a:t>12</a:t>
            </a:fld>
            <a:endParaRPr lang="de-DE"/>
          </a:p>
        </p:txBody>
      </p:sp>
      <p:sp>
        <p:nvSpPr>
          <p:cNvPr id="3" name="Title 2">
            <a:extLst>
              <a:ext uri="{FF2B5EF4-FFF2-40B4-BE49-F238E27FC236}">
                <a16:creationId xmlns:a16="http://schemas.microsoft.com/office/drawing/2014/main" id="{DCA86F78-79DD-319C-B458-201F0C05B4F8}"/>
              </a:ext>
            </a:extLst>
          </p:cNvPr>
          <p:cNvSpPr>
            <a:spLocks noGrp="1"/>
          </p:cNvSpPr>
          <p:nvPr>
            <p:ph type="title"/>
          </p:nvPr>
        </p:nvSpPr>
        <p:spPr>
          <a:xfrm>
            <a:off x="406405" y="898525"/>
            <a:ext cx="11377084" cy="863600"/>
          </a:xfrm>
        </p:spPr>
        <p:txBody>
          <a:bodyPr anchor="t">
            <a:normAutofit/>
          </a:bodyPr>
          <a:lstStyle/>
          <a:p>
            <a:r>
              <a:rPr lang="en-DE" dirty="0"/>
              <a:t>ANDROID APP</a:t>
            </a:r>
          </a:p>
        </p:txBody>
      </p:sp>
      <p:sp>
        <p:nvSpPr>
          <p:cNvPr id="19" name="Vertical Text Placeholder 5">
            <a:extLst>
              <a:ext uri="{FF2B5EF4-FFF2-40B4-BE49-F238E27FC236}">
                <a16:creationId xmlns:a16="http://schemas.microsoft.com/office/drawing/2014/main" id="{09F01A08-6D1F-891F-48EA-DA2B5904162D}"/>
              </a:ext>
            </a:extLst>
          </p:cNvPr>
          <p:cNvSpPr>
            <a:spLocks noGrp="1"/>
          </p:cNvSpPr>
          <p:nvPr>
            <p:ph type="body" orient="vert" idx="13"/>
          </p:nvPr>
        </p:nvSpPr>
        <p:spPr>
          <a:xfrm>
            <a:off x="406405" y="2033700"/>
            <a:ext cx="11377084" cy="396000"/>
          </a:xfrm>
        </p:spPr>
        <p:txBody>
          <a:bodyPr/>
          <a:lstStyle/>
          <a:p>
            <a:r>
              <a:rPr lang="en-US" dirty="0" err="1"/>
              <a:t>onStart</a:t>
            </a:r>
            <a:r>
              <a:rPr lang="en-US" dirty="0"/>
              <a:t>()</a:t>
            </a:r>
          </a:p>
        </p:txBody>
      </p:sp>
      <p:pic>
        <p:nvPicPr>
          <p:cNvPr id="9" name="Picture 2" descr="A screenshot of a computer screen&#10;&#10;Description automatically generated">
            <a:extLst>
              <a:ext uri="{FF2B5EF4-FFF2-40B4-BE49-F238E27FC236}">
                <a16:creationId xmlns:a16="http://schemas.microsoft.com/office/drawing/2014/main" id="{9730D507-60BD-F221-3592-26CF16D712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1000" y="1830537"/>
            <a:ext cx="3543300" cy="4579354"/>
          </a:xfrm>
          <a:prstGeom prst="rect">
            <a:avLst/>
          </a:prstGeom>
          <a:solidFill>
            <a:srgbClr val="FFFFFF"/>
          </a:solidFill>
        </p:spPr>
      </p:pic>
      <p:sp>
        <p:nvSpPr>
          <p:cNvPr id="21" name="Content Placeholder 7">
            <a:extLst>
              <a:ext uri="{FF2B5EF4-FFF2-40B4-BE49-F238E27FC236}">
                <a16:creationId xmlns:a16="http://schemas.microsoft.com/office/drawing/2014/main" id="{DD81A22D-ADA8-8EBC-9B66-8839C2724EE3}"/>
              </a:ext>
            </a:extLst>
          </p:cNvPr>
          <p:cNvSpPr>
            <a:spLocks noGrp="1"/>
          </p:cNvSpPr>
          <p:nvPr>
            <p:ph idx="14"/>
          </p:nvPr>
        </p:nvSpPr>
        <p:spPr>
          <a:xfrm>
            <a:off x="5561556" y="2033700"/>
            <a:ext cx="6221933" cy="4209941"/>
          </a:xfrm>
        </p:spPr>
        <p:txBody>
          <a:bodyPr/>
          <a:lstStyle/>
          <a:p>
            <a:pPr marL="342900" indent="-342900">
              <a:buFont typeface="Arial" panose="020B0604020202020204" pitchFamily="34" charset="0"/>
              <a:buChar char="•"/>
            </a:pPr>
            <a:r>
              <a:rPr lang="de-DE" noProof="0" dirty="0"/>
              <a:t>sorgt dafür, dass die Aktivität </a:t>
            </a:r>
            <a:r>
              <a:rPr lang="de-DE" u="sng" noProof="0" dirty="0"/>
              <a:t>für den Nutzer sichtbar</a:t>
            </a:r>
            <a:r>
              <a:rPr lang="de-DE" noProof="0" dirty="0"/>
              <a:t> wird, während die App die Aktivität auf den Übergang in den Vordergrund vorbereitet, wo sie interaktiv wird</a:t>
            </a:r>
          </a:p>
          <a:p>
            <a:pPr marL="342900" indent="-342900">
              <a:buFont typeface="Arial" panose="020B0604020202020204" pitchFamily="34" charset="0"/>
              <a:buChar char="•"/>
            </a:pPr>
            <a:r>
              <a:rPr lang="de-DE" dirty="0"/>
              <a:t>h</a:t>
            </a:r>
            <a:r>
              <a:rPr lang="de-DE" noProof="0" dirty="0" err="1"/>
              <a:t>ier</a:t>
            </a:r>
            <a:r>
              <a:rPr lang="de-DE" noProof="0" dirty="0"/>
              <a:t> wird häufig der Code initialisiert, der die </a:t>
            </a:r>
            <a:r>
              <a:rPr lang="de-DE" b="1" noProof="0" dirty="0"/>
              <a:t>Benutzeroberfläche</a:t>
            </a:r>
            <a:r>
              <a:rPr lang="de-DE" noProof="0" dirty="0"/>
              <a:t> (UI) aufrechterhält</a:t>
            </a:r>
          </a:p>
          <a:p>
            <a:pPr marL="342900" indent="-342900">
              <a:buFont typeface="Arial" panose="020B0604020202020204" pitchFamily="34" charset="0"/>
              <a:buChar char="•"/>
            </a:pPr>
            <a:r>
              <a:rPr lang="de-DE" dirty="0"/>
              <a:t>nach Abschluss des </a:t>
            </a:r>
            <a:r>
              <a:rPr lang="de-DE" dirty="0" err="1"/>
              <a:t>Callbacks</a:t>
            </a:r>
            <a:r>
              <a:rPr lang="de-DE" dirty="0"/>
              <a:t> wechselt die App in den </a:t>
            </a:r>
            <a:r>
              <a:rPr lang="de-DE" dirty="0" err="1"/>
              <a:t>onResume</a:t>
            </a:r>
            <a:r>
              <a:rPr lang="de-DE" dirty="0"/>
              <a:t>() Status</a:t>
            </a:r>
            <a:endParaRPr lang="de-DE" noProof="0" dirty="0"/>
          </a:p>
        </p:txBody>
      </p:sp>
      <p:sp>
        <p:nvSpPr>
          <p:cNvPr id="4" name="Rectangle 3">
            <a:extLst>
              <a:ext uri="{FF2B5EF4-FFF2-40B4-BE49-F238E27FC236}">
                <a16:creationId xmlns:a16="http://schemas.microsoft.com/office/drawing/2014/main" id="{CEEAB512-5C89-E871-39AB-3E12583A7993}"/>
              </a:ext>
            </a:extLst>
          </p:cNvPr>
          <p:cNvSpPr/>
          <p:nvPr/>
        </p:nvSpPr>
        <p:spPr>
          <a:xfrm>
            <a:off x="2846655" y="2722234"/>
            <a:ext cx="871016" cy="270107"/>
          </a:xfrm>
          <a:prstGeom prst="rect">
            <a:avLst/>
          </a:prstGeom>
          <a:noFill/>
          <a:ln w="38100">
            <a:solidFill>
              <a:srgbClr val="DC3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954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250C8-62CA-A322-81F2-EA7FFAB84276}"/>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05124C8E-C8DA-ACE2-40BD-688819F20AD1}"/>
              </a:ext>
            </a:extLst>
          </p:cNvPr>
          <p:cNvSpPr>
            <a:spLocks noGrp="1"/>
          </p:cNvSpPr>
          <p:nvPr>
            <p:ph type="dt" sz="half" idx="10"/>
          </p:nvPr>
        </p:nvSpPr>
        <p:spPr>
          <a:xfrm>
            <a:off x="406401" y="274365"/>
            <a:ext cx="7375299" cy="216000"/>
          </a:xfrm>
        </p:spPr>
        <p:txBody>
          <a:bodyPr anchor="t">
            <a:normAutofit/>
          </a:bodyPr>
          <a:lstStyle/>
          <a:p>
            <a:pPr>
              <a:spcAft>
                <a:spcPts val="600"/>
              </a:spcAft>
            </a:pPr>
            <a:r>
              <a:rPr lang="de-DE"/>
              <a:t>Campus Sontheim</a:t>
            </a:r>
          </a:p>
        </p:txBody>
      </p:sp>
      <p:sp>
        <p:nvSpPr>
          <p:cNvPr id="13" name="Fußzeilenplatzhalter 12">
            <a:extLst>
              <a:ext uri="{FF2B5EF4-FFF2-40B4-BE49-F238E27FC236}">
                <a16:creationId xmlns:a16="http://schemas.microsoft.com/office/drawing/2014/main" id="{A9087DF0-CB11-F5BF-3B4C-D62AB55E9031}"/>
              </a:ext>
            </a:extLst>
          </p:cNvPr>
          <p:cNvSpPr>
            <a:spLocks noGrp="1"/>
          </p:cNvSpPr>
          <p:nvPr>
            <p:ph type="ftr" sz="quarter" idx="11"/>
          </p:nvPr>
        </p:nvSpPr>
        <p:spPr>
          <a:xfrm>
            <a:off x="406401" y="6515213"/>
            <a:ext cx="7375299" cy="216000"/>
          </a:xfrm>
        </p:spPr>
        <p:txBody>
          <a:bodyPr anchor="t">
            <a:normAutofit/>
          </a:bodyPr>
          <a:lstStyle/>
          <a:p>
            <a:pPr>
              <a:spcAft>
                <a:spcPts val="600"/>
              </a:spcAft>
            </a:pPr>
            <a:r>
              <a:rPr lang="de-DE"/>
              <a:t>Christian Deme / Fakultät Informatik / Angewandte Informatik / Prof. Dr.-Ing. Wolfgang Hess | WiSe 2024/25</a:t>
            </a:r>
          </a:p>
        </p:txBody>
      </p:sp>
      <p:sp>
        <p:nvSpPr>
          <p:cNvPr id="14" name="Foliennummernplatzhalter 13">
            <a:extLst>
              <a:ext uri="{FF2B5EF4-FFF2-40B4-BE49-F238E27FC236}">
                <a16:creationId xmlns:a16="http://schemas.microsoft.com/office/drawing/2014/main" id="{B50CA93F-4843-0D77-4107-647482F14EB5}"/>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de-DE"/>
              <a:t>|  </a:t>
            </a:r>
            <a:fld id="{E6B5151A-17C4-4431-8407-112C0160A8B6}" type="slidenum">
              <a:rPr lang="de-DE" smtClean="0"/>
              <a:pPr>
                <a:spcAft>
                  <a:spcPts val="600"/>
                </a:spcAft>
              </a:pPr>
              <a:t>13</a:t>
            </a:fld>
            <a:endParaRPr lang="de-DE"/>
          </a:p>
        </p:txBody>
      </p:sp>
      <p:sp>
        <p:nvSpPr>
          <p:cNvPr id="3" name="Title 2">
            <a:extLst>
              <a:ext uri="{FF2B5EF4-FFF2-40B4-BE49-F238E27FC236}">
                <a16:creationId xmlns:a16="http://schemas.microsoft.com/office/drawing/2014/main" id="{D3852975-5642-8745-F3FD-C3D513EC12C2}"/>
              </a:ext>
            </a:extLst>
          </p:cNvPr>
          <p:cNvSpPr>
            <a:spLocks noGrp="1"/>
          </p:cNvSpPr>
          <p:nvPr>
            <p:ph type="title"/>
          </p:nvPr>
        </p:nvSpPr>
        <p:spPr>
          <a:xfrm>
            <a:off x="406405" y="898525"/>
            <a:ext cx="11377084" cy="863600"/>
          </a:xfrm>
        </p:spPr>
        <p:txBody>
          <a:bodyPr anchor="t">
            <a:normAutofit/>
          </a:bodyPr>
          <a:lstStyle/>
          <a:p>
            <a:r>
              <a:rPr lang="en-DE" dirty="0"/>
              <a:t>ANDROID APP</a:t>
            </a:r>
          </a:p>
        </p:txBody>
      </p:sp>
      <p:pic>
        <p:nvPicPr>
          <p:cNvPr id="9" name="Picture 2" descr="A screenshot of a computer screen&#10;&#10;Description automatically generated">
            <a:extLst>
              <a:ext uri="{FF2B5EF4-FFF2-40B4-BE49-F238E27FC236}">
                <a16:creationId xmlns:a16="http://schemas.microsoft.com/office/drawing/2014/main" id="{059F7A1F-6DD4-1E21-6843-CD4892DB4A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1000" y="1830537"/>
            <a:ext cx="3543300" cy="4579354"/>
          </a:xfrm>
          <a:prstGeom prst="rect">
            <a:avLst/>
          </a:prstGeom>
          <a:solidFill>
            <a:srgbClr val="FFFFFF"/>
          </a:solidFill>
        </p:spPr>
      </p:pic>
      <p:sp>
        <p:nvSpPr>
          <p:cNvPr id="21" name="Content Placeholder 7">
            <a:extLst>
              <a:ext uri="{FF2B5EF4-FFF2-40B4-BE49-F238E27FC236}">
                <a16:creationId xmlns:a16="http://schemas.microsoft.com/office/drawing/2014/main" id="{7563522C-4259-6406-90FF-2301B81EA532}"/>
              </a:ext>
            </a:extLst>
          </p:cNvPr>
          <p:cNvSpPr>
            <a:spLocks noGrp="1"/>
          </p:cNvSpPr>
          <p:nvPr>
            <p:ph idx="14"/>
          </p:nvPr>
        </p:nvSpPr>
        <p:spPr>
          <a:xfrm>
            <a:off x="5561556" y="2033700"/>
            <a:ext cx="6221933" cy="4209941"/>
          </a:xfrm>
        </p:spPr>
        <p:txBody>
          <a:bodyPr/>
          <a:lstStyle/>
          <a:p>
            <a:pPr marL="342900" indent="-342900">
              <a:buFont typeface="Arial" panose="020B0604020202020204" pitchFamily="34" charset="0"/>
              <a:buChar char="•"/>
            </a:pPr>
            <a:r>
              <a:rPr lang="de-DE" noProof="0" dirty="0"/>
              <a:t>die App </a:t>
            </a:r>
            <a:r>
              <a:rPr lang="de-DE" u="sng" noProof="0" dirty="0"/>
              <a:t>interagiert direkt mit dem Nutzer</a:t>
            </a:r>
            <a:r>
              <a:rPr lang="de-DE" noProof="0" dirty="0"/>
              <a:t> und bleibt darin, bis ein Ereignis die Fokussierung auf eine andere App oder Funktion umlenkt</a:t>
            </a:r>
          </a:p>
          <a:p>
            <a:pPr marL="342900" indent="-342900">
              <a:buFont typeface="Arial" panose="020B0604020202020204" pitchFamily="34" charset="0"/>
              <a:buChar char="•"/>
            </a:pPr>
            <a:r>
              <a:rPr lang="de-DE" noProof="0" dirty="0"/>
              <a:t>Lifecycle-Komponenten </a:t>
            </a:r>
            <a:r>
              <a:rPr lang="de-DE" u="sng" noProof="0" dirty="0"/>
              <a:t>können alle Funktionen aktivieren</a:t>
            </a:r>
            <a:r>
              <a:rPr lang="de-DE" noProof="0" dirty="0"/>
              <a:t>, die laufen sollen, während die Komponente im Vordergrund sichtbar ist</a:t>
            </a:r>
          </a:p>
        </p:txBody>
      </p:sp>
      <p:sp>
        <p:nvSpPr>
          <p:cNvPr id="4" name="Rectangle 3">
            <a:extLst>
              <a:ext uri="{FF2B5EF4-FFF2-40B4-BE49-F238E27FC236}">
                <a16:creationId xmlns:a16="http://schemas.microsoft.com/office/drawing/2014/main" id="{4BBE872B-B627-DBA3-B55F-0B7B91AF577E}"/>
              </a:ext>
            </a:extLst>
          </p:cNvPr>
          <p:cNvSpPr/>
          <p:nvPr/>
        </p:nvSpPr>
        <p:spPr>
          <a:xfrm>
            <a:off x="2846655" y="3082880"/>
            <a:ext cx="871016" cy="270107"/>
          </a:xfrm>
          <a:prstGeom prst="rect">
            <a:avLst/>
          </a:prstGeom>
          <a:noFill/>
          <a:ln w="38100">
            <a:solidFill>
              <a:srgbClr val="DC3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Vertical Text Placeholder 5">
            <a:extLst>
              <a:ext uri="{FF2B5EF4-FFF2-40B4-BE49-F238E27FC236}">
                <a16:creationId xmlns:a16="http://schemas.microsoft.com/office/drawing/2014/main" id="{1CC4954B-582A-B5E7-C68F-BA0FF4AA893F}"/>
              </a:ext>
            </a:extLst>
          </p:cNvPr>
          <p:cNvSpPr>
            <a:spLocks noGrp="1"/>
          </p:cNvSpPr>
          <p:nvPr>
            <p:ph type="body" orient="vert" idx="13"/>
          </p:nvPr>
        </p:nvSpPr>
        <p:spPr>
          <a:xfrm>
            <a:off x="406405" y="2033700"/>
            <a:ext cx="11377084" cy="396000"/>
          </a:xfrm>
        </p:spPr>
        <p:txBody>
          <a:bodyPr/>
          <a:lstStyle/>
          <a:p>
            <a:r>
              <a:rPr lang="en-US" dirty="0" err="1"/>
              <a:t>onResume</a:t>
            </a:r>
            <a:r>
              <a:rPr lang="en-US" dirty="0"/>
              <a:t>()</a:t>
            </a:r>
          </a:p>
        </p:txBody>
      </p:sp>
    </p:spTree>
    <p:extLst>
      <p:ext uri="{BB962C8B-B14F-4D97-AF65-F5344CB8AC3E}">
        <p14:creationId xmlns:p14="http://schemas.microsoft.com/office/powerpoint/2010/main" val="3498186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C90DA-0F63-C12D-E6D8-91D2134D117B}"/>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E7D0F668-572A-9DEB-9691-566934CB9A17}"/>
              </a:ext>
            </a:extLst>
          </p:cNvPr>
          <p:cNvSpPr>
            <a:spLocks noGrp="1"/>
          </p:cNvSpPr>
          <p:nvPr>
            <p:ph type="dt" sz="half" idx="10"/>
          </p:nvPr>
        </p:nvSpPr>
        <p:spPr>
          <a:xfrm>
            <a:off x="406401" y="274365"/>
            <a:ext cx="7375299" cy="216000"/>
          </a:xfrm>
        </p:spPr>
        <p:txBody>
          <a:bodyPr anchor="t">
            <a:normAutofit/>
          </a:bodyPr>
          <a:lstStyle/>
          <a:p>
            <a:pPr>
              <a:spcAft>
                <a:spcPts val="600"/>
              </a:spcAft>
            </a:pPr>
            <a:r>
              <a:rPr lang="de-DE"/>
              <a:t>Campus Sontheim</a:t>
            </a:r>
          </a:p>
        </p:txBody>
      </p:sp>
      <p:sp>
        <p:nvSpPr>
          <p:cNvPr id="13" name="Fußzeilenplatzhalter 12">
            <a:extLst>
              <a:ext uri="{FF2B5EF4-FFF2-40B4-BE49-F238E27FC236}">
                <a16:creationId xmlns:a16="http://schemas.microsoft.com/office/drawing/2014/main" id="{AB5E3C39-6D6C-E452-AE93-56AFC88DB381}"/>
              </a:ext>
            </a:extLst>
          </p:cNvPr>
          <p:cNvSpPr>
            <a:spLocks noGrp="1"/>
          </p:cNvSpPr>
          <p:nvPr>
            <p:ph type="ftr" sz="quarter" idx="11"/>
          </p:nvPr>
        </p:nvSpPr>
        <p:spPr>
          <a:xfrm>
            <a:off x="406401" y="6515213"/>
            <a:ext cx="7375299" cy="216000"/>
          </a:xfrm>
        </p:spPr>
        <p:txBody>
          <a:bodyPr anchor="t">
            <a:normAutofit/>
          </a:bodyPr>
          <a:lstStyle/>
          <a:p>
            <a:pPr>
              <a:spcAft>
                <a:spcPts val="600"/>
              </a:spcAft>
            </a:pPr>
            <a:r>
              <a:rPr lang="de-DE"/>
              <a:t>Christian Deme / Fakultät Informatik / Angewandte Informatik / Prof. Dr.-Ing. Wolfgang Hess | WiSe 2024/25</a:t>
            </a:r>
          </a:p>
        </p:txBody>
      </p:sp>
      <p:sp>
        <p:nvSpPr>
          <p:cNvPr id="14" name="Foliennummernplatzhalter 13">
            <a:extLst>
              <a:ext uri="{FF2B5EF4-FFF2-40B4-BE49-F238E27FC236}">
                <a16:creationId xmlns:a16="http://schemas.microsoft.com/office/drawing/2014/main" id="{655EE0F4-D4CB-5A12-479A-08146B6C8090}"/>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de-DE"/>
              <a:t>|  </a:t>
            </a:r>
            <a:fld id="{E6B5151A-17C4-4431-8407-112C0160A8B6}" type="slidenum">
              <a:rPr lang="de-DE" smtClean="0"/>
              <a:pPr>
                <a:spcAft>
                  <a:spcPts val="600"/>
                </a:spcAft>
              </a:pPr>
              <a:t>14</a:t>
            </a:fld>
            <a:endParaRPr lang="de-DE"/>
          </a:p>
        </p:txBody>
      </p:sp>
      <p:sp>
        <p:nvSpPr>
          <p:cNvPr id="3" name="Title 2">
            <a:extLst>
              <a:ext uri="{FF2B5EF4-FFF2-40B4-BE49-F238E27FC236}">
                <a16:creationId xmlns:a16="http://schemas.microsoft.com/office/drawing/2014/main" id="{4D2789F7-CB49-EA98-5960-BC9ADA047A64}"/>
              </a:ext>
            </a:extLst>
          </p:cNvPr>
          <p:cNvSpPr>
            <a:spLocks noGrp="1"/>
          </p:cNvSpPr>
          <p:nvPr>
            <p:ph type="title"/>
          </p:nvPr>
        </p:nvSpPr>
        <p:spPr>
          <a:xfrm>
            <a:off x="406405" y="898525"/>
            <a:ext cx="11377084" cy="863600"/>
          </a:xfrm>
        </p:spPr>
        <p:txBody>
          <a:bodyPr anchor="t">
            <a:normAutofit/>
          </a:bodyPr>
          <a:lstStyle/>
          <a:p>
            <a:r>
              <a:rPr lang="en-DE" dirty="0"/>
              <a:t>ANDROID APP</a:t>
            </a:r>
          </a:p>
        </p:txBody>
      </p:sp>
      <p:pic>
        <p:nvPicPr>
          <p:cNvPr id="9" name="Picture 2" descr="A screenshot of a computer screen&#10;&#10;Description automatically generated">
            <a:extLst>
              <a:ext uri="{FF2B5EF4-FFF2-40B4-BE49-F238E27FC236}">
                <a16:creationId xmlns:a16="http://schemas.microsoft.com/office/drawing/2014/main" id="{5E7AFF2D-D4EF-D22F-055A-073F5C1165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1000" y="1830537"/>
            <a:ext cx="3543300" cy="4579354"/>
          </a:xfrm>
          <a:prstGeom prst="rect">
            <a:avLst/>
          </a:prstGeom>
          <a:solidFill>
            <a:srgbClr val="FFFFFF"/>
          </a:solidFill>
        </p:spPr>
      </p:pic>
      <p:sp>
        <p:nvSpPr>
          <p:cNvPr id="21" name="Content Placeholder 7">
            <a:extLst>
              <a:ext uri="{FF2B5EF4-FFF2-40B4-BE49-F238E27FC236}">
                <a16:creationId xmlns:a16="http://schemas.microsoft.com/office/drawing/2014/main" id="{BA30ACB5-2E8A-FCCA-C8B9-D7CF560D529B}"/>
              </a:ext>
            </a:extLst>
          </p:cNvPr>
          <p:cNvSpPr>
            <a:spLocks noGrp="1"/>
          </p:cNvSpPr>
          <p:nvPr>
            <p:ph idx="14"/>
          </p:nvPr>
        </p:nvSpPr>
        <p:spPr>
          <a:xfrm>
            <a:off x="5561556" y="2033700"/>
            <a:ext cx="6221933" cy="4209941"/>
          </a:xfrm>
        </p:spPr>
        <p:txBody>
          <a:bodyPr/>
          <a:lstStyle/>
          <a:p>
            <a:pPr marL="342900" indent="-342900">
              <a:buFont typeface="Arial" panose="020B0604020202020204" pitchFamily="34" charset="0"/>
              <a:buChar char="•"/>
            </a:pPr>
            <a:r>
              <a:rPr lang="de-DE" noProof="0" dirty="0"/>
              <a:t>wenn eine neu gestartete Aktivität den gesamten Bildschirm </a:t>
            </a:r>
            <a:r>
              <a:rPr lang="de-DE" u="sng" noProof="0" dirty="0"/>
              <a:t>überlagert</a:t>
            </a:r>
            <a:r>
              <a:rPr lang="de-DE" noProof="0" dirty="0"/>
              <a:t> oder wenn die Aktivität </a:t>
            </a:r>
            <a:r>
              <a:rPr lang="de-DE" u="sng" noProof="0" dirty="0"/>
              <a:t>endet</a:t>
            </a:r>
            <a:r>
              <a:rPr lang="de-DE" noProof="0" dirty="0"/>
              <a:t> und </a:t>
            </a:r>
            <a:r>
              <a:rPr lang="de-DE" u="sng" noProof="0" dirty="0"/>
              <a:t>beendet</a:t>
            </a:r>
            <a:r>
              <a:rPr lang="de-DE" noProof="0" dirty="0"/>
              <a:t> wird</a:t>
            </a:r>
          </a:p>
          <a:p>
            <a:pPr marL="342900" indent="-342900">
              <a:buFont typeface="Arial" panose="020B0604020202020204" pitchFamily="34" charset="0"/>
              <a:buChar char="•"/>
            </a:pPr>
            <a:r>
              <a:rPr lang="de-DE" noProof="0" dirty="0"/>
              <a:t>es sollten </a:t>
            </a:r>
            <a:r>
              <a:rPr lang="de-DE" b="1" noProof="0" dirty="0"/>
              <a:t>Ressourcen freigegeben</a:t>
            </a:r>
            <a:r>
              <a:rPr lang="de-DE" noProof="0" dirty="0"/>
              <a:t> oder angepasst werden, die während der Unsichtbarkeit der App nicht benötigt werden</a:t>
            </a:r>
          </a:p>
        </p:txBody>
      </p:sp>
      <p:sp>
        <p:nvSpPr>
          <p:cNvPr id="4" name="Rectangle 3">
            <a:extLst>
              <a:ext uri="{FF2B5EF4-FFF2-40B4-BE49-F238E27FC236}">
                <a16:creationId xmlns:a16="http://schemas.microsoft.com/office/drawing/2014/main" id="{2FEB18DA-E901-F0CF-3F3A-98C77539E3C7}"/>
              </a:ext>
            </a:extLst>
          </p:cNvPr>
          <p:cNvSpPr/>
          <p:nvPr/>
        </p:nvSpPr>
        <p:spPr>
          <a:xfrm>
            <a:off x="2846655" y="4250017"/>
            <a:ext cx="871016" cy="270107"/>
          </a:xfrm>
          <a:prstGeom prst="rect">
            <a:avLst/>
          </a:prstGeom>
          <a:noFill/>
          <a:ln w="38100">
            <a:solidFill>
              <a:srgbClr val="DC3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Vertical Text Placeholder 5">
            <a:extLst>
              <a:ext uri="{FF2B5EF4-FFF2-40B4-BE49-F238E27FC236}">
                <a16:creationId xmlns:a16="http://schemas.microsoft.com/office/drawing/2014/main" id="{6C6294E0-4080-9AE1-8BE0-EFBE6D7B3EB5}"/>
              </a:ext>
            </a:extLst>
          </p:cNvPr>
          <p:cNvSpPr>
            <a:spLocks noGrp="1"/>
          </p:cNvSpPr>
          <p:nvPr>
            <p:ph type="body" orient="vert" idx="13"/>
          </p:nvPr>
        </p:nvSpPr>
        <p:spPr>
          <a:xfrm>
            <a:off x="406405" y="2033700"/>
            <a:ext cx="11377084" cy="396000"/>
          </a:xfrm>
        </p:spPr>
        <p:txBody>
          <a:bodyPr/>
          <a:lstStyle/>
          <a:p>
            <a:r>
              <a:rPr lang="en-US" dirty="0" err="1"/>
              <a:t>onPause</a:t>
            </a:r>
            <a:r>
              <a:rPr lang="en-US" dirty="0"/>
              <a:t>()</a:t>
            </a:r>
          </a:p>
        </p:txBody>
      </p:sp>
    </p:spTree>
    <p:extLst>
      <p:ext uri="{BB962C8B-B14F-4D97-AF65-F5344CB8AC3E}">
        <p14:creationId xmlns:p14="http://schemas.microsoft.com/office/powerpoint/2010/main" val="319051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D3AD9-275A-4C03-E413-9221719B617C}"/>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CFA62360-7315-C719-908B-F396D7B16172}"/>
              </a:ext>
            </a:extLst>
          </p:cNvPr>
          <p:cNvSpPr>
            <a:spLocks noGrp="1"/>
          </p:cNvSpPr>
          <p:nvPr>
            <p:ph type="dt" sz="half" idx="10"/>
          </p:nvPr>
        </p:nvSpPr>
        <p:spPr>
          <a:xfrm>
            <a:off x="406401" y="274365"/>
            <a:ext cx="7375299" cy="216000"/>
          </a:xfrm>
        </p:spPr>
        <p:txBody>
          <a:bodyPr anchor="t">
            <a:normAutofit/>
          </a:bodyPr>
          <a:lstStyle/>
          <a:p>
            <a:pPr>
              <a:spcAft>
                <a:spcPts val="600"/>
              </a:spcAft>
            </a:pPr>
            <a:r>
              <a:rPr lang="de-DE"/>
              <a:t>Campus Sontheim</a:t>
            </a:r>
          </a:p>
        </p:txBody>
      </p:sp>
      <p:sp>
        <p:nvSpPr>
          <p:cNvPr id="13" name="Fußzeilenplatzhalter 12">
            <a:extLst>
              <a:ext uri="{FF2B5EF4-FFF2-40B4-BE49-F238E27FC236}">
                <a16:creationId xmlns:a16="http://schemas.microsoft.com/office/drawing/2014/main" id="{47923348-1FEE-410F-7B07-1C21CB9C2826}"/>
              </a:ext>
            </a:extLst>
          </p:cNvPr>
          <p:cNvSpPr>
            <a:spLocks noGrp="1"/>
          </p:cNvSpPr>
          <p:nvPr>
            <p:ph type="ftr" sz="quarter" idx="11"/>
          </p:nvPr>
        </p:nvSpPr>
        <p:spPr>
          <a:xfrm>
            <a:off x="406401" y="6515213"/>
            <a:ext cx="7375299" cy="216000"/>
          </a:xfrm>
        </p:spPr>
        <p:txBody>
          <a:bodyPr anchor="t">
            <a:normAutofit/>
          </a:bodyPr>
          <a:lstStyle/>
          <a:p>
            <a:pPr>
              <a:spcAft>
                <a:spcPts val="600"/>
              </a:spcAft>
            </a:pPr>
            <a:r>
              <a:rPr lang="de-DE"/>
              <a:t>Christian Deme / Fakultät Informatik / Angewandte Informatik / Prof. Dr.-Ing. Wolfgang Hess | WiSe 2024/25</a:t>
            </a:r>
          </a:p>
        </p:txBody>
      </p:sp>
      <p:sp>
        <p:nvSpPr>
          <p:cNvPr id="14" name="Foliennummernplatzhalter 13">
            <a:extLst>
              <a:ext uri="{FF2B5EF4-FFF2-40B4-BE49-F238E27FC236}">
                <a16:creationId xmlns:a16="http://schemas.microsoft.com/office/drawing/2014/main" id="{2EA3B7E7-C758-5037-CCAD-5442780614FF}"/>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de-DE"/>
              <a:t>|  </a:t>
            </a:r>
            <a:fld id="{E6B5151A-17C4-4431-8407-112C0160A8B6}" type="slidenum">
              <a:rPr lang="de-DE" smtClean="0"/>
              <a:pPr>
                <a:spcAft>
                  <a:spcPts val="600"/>
                </a:spcAft>
              </a:pPr>
              <a:t>15</a:t>
            </a:fld>
            <a:endParaRPr lang="de-DE"/>
          </a:p>
        </p:txBody>
      </p:sp>
      <p:sp>
        <p:nvSpPr>
          <p:cNvPr id="3" name="Title 2">
            <a:extLst>
              <a:ext uri="{FF2B5EF4-FFF2-40B4-BE49-F238E27FC236}">
                <a16:creationId xmlns:a16="http://schemas.microsoft.com/office/drawing/2014/main" id="{8D57B3EC-3609-7821-CAA6-C9354DB77BC1}"/>
              </a:ext>
            </a:extLst>
          </p:cNvPr>
          <p:cNvSpPr>
            <a:spLocks noGrp="1"/>
          </p:cNvSpPr>
          <p:nvPr>
            <p:ph type="title"/>
          </p:nvPr>
        </p:nvSpPr>
        <p:spPr>
          <a:xfrm>
            <a:off x="406405" y="898525"/>
            <a:ext cx="11377084" cy="863600"/>
          </a:xfrm>
        </p:spPr>
        <p:txBody>
          <a:bodyPr anchor="t">
            <a:normAutofit/>
          </a:bodyPr>
          <a:lstStyle/>
          <a:p>
            <a:r>
              <a:rPr lang="en-DE" dirty="0"/>
              <a:t>ANDROID APP</a:t>
            </a:r>
          </a:p>
        </p:txBody>
      </p:sp>
      <p:pic>
        <p:nvPicPr>
          <p:cNvPr id="9" name="Picture 2" descr="A screenshot of a computer screen&#10;&#10;Description automatically generated">
            <a:extLst>
              <a:ext uri="{FF2B5EF4-FFF2-40B4-BE49-F238E27FC236}">
                <a16:creationId xmlns:a16="http://schemas.microsoft.com/office/drawing/2014/main" id="{C5D11AE1-FAE5-A2F3-3105-46BDD71B6A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1000" y="1830537"/>
            <a:ext cx="3543300" cy="4579354"/>
          </a:xfrm>
          <a:prstGeom prst="rect">
            <a:avLst/>
          </a:prstGeom>
          <a:solidFill>
            <a:srgbClr val="FFFFFF"/>
          </a:solidFill>
        </p:spPr>
      </p:pic>
      <p:sp>
        <p:nvSpPr>
          <p:cNvPr id="21" name="Content Placeholder 7">
            <a:extLst>
              <a:ext uri="{FF2B5EF4-FFF2-40B4-BE49-F238E27FC236}">
                <a16:creationId xmlns:a16="http://schemas.microsoft.com/office/drawing/2014/main" id="{5F217F91-F5CD-195C-06A1-DFFA02608472}"/>
              </a:ext>
            </a:extLst>
          </p:cNvPr>
          <p:cNvSpPr>
            <a:spLocks noGrp="1"/>
          </p:cNvSpPr>
          <p:nvPr>
            <p:ph idx="14"/>
          </p:nvPr>
        </p:nvSpPr>
        <p:spPr>
          <a:xfrm>
            <a:off x="5561556" y="2033700"/>
            <a:ext cx="6221933" cy="4209941"/>
          </a:xfrm>
        </p:spPr>
        <p:txBody>
          <a:bodyPr/>
          <a:lstStyle/>
          <a:p>
            <a:pPr marL="342900" indent="-342900">
              <a:buFont typeface="Arial" panose="020B0604020202020204" pitchFamily="34" charset="0"/>
              <a:buChar char="•"/>
            </a:pPr>
            <a:r>
              <a:rPr lang="de-DE" noProof="0" dirty="0"/>
              <a:t>sobald der Nutzer die Aktivität </a:t>
            </a:r>
            <a:r>
              <a:rPr lang="de-DE" u="sng" noProof="0" dirty="0"/>
              <a:t>verlässt</a:t>
            </a:r>
            <a:r>
              <a:rPr lang="de-DE" noProof="0" dirty="0"/>
              <a:t> (nicht mehr im Vordergrund)</a:t>
            </a:r>
          </a:p>
          <a:p>
            <a:pPr marL="342900" indent="-342900">
              <a:buFont typeface="Arial" panose="020B0604020202020204" pitchFamily="34" charset="0"/>
              <a:buChar char="•"/>
            </a:pPr>
            <a:r>
              <a:rPr lang="de-DE" noProof="0" dirty="0"/>
              <a:t>typischerweise werden hier auch Ressourcen freigegeben, die </a:t>
            </a:r>
            <a:r>
              <a:rPr lang="de-DE" b="1" noProof="0" dirty="0"/>
              <a:t>während der Pause den Akku belasten könnten</a:t>
            </a:r>
            <a:r>
              <a:rPr lang="de-DE" noProof="0" dirty="0"/>
              <a:t>, beispielsweise GPS-Sensoren</a:t>
            </a:r>
          </a:p>
        </p:txBody>
      </p:sp>
      <p:sp>
        <p:nvSpPr>
          <p:cNvPr id="4" name="Rectangle 3">
            <a:extLst>
              <a:ext uri="{FF2B5EF4-FFF2-40B4-BE49-F238E27FC236}">
                <a16:creationId xmlns:a16="http://schemas.microsoft.com/office/drawing/2014/main" id="{B2737FA9-6E8E-1D7E-BFEC-BBAFE42579AD}"/>
              </a:ext>
            </a:extLst>
          </p:cNvPr>
          <p:cNvSpPr/>
          <p:nvPr/>
        </p:nvSpPr>
        <p:spPr>
          <a:xfrm>
            <a:off x="2846655" y="4921430"/>
            <a:ext cx="871016" cy="270107"/>
          </a:xfrm>
          <a:prstGeom prst="rect">
            <a:avLst/>
          </a:prstGeom>
          <a:noFill/>
          <a:ln w="38100">
            <a:solidFill>
              <a:srgbClr val="DC3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Vertical Text Placeholder 5">
            <a:extLst>
              <a:ext uri="{FF2B5EF4-FFF2-40B4-BE49-F238E27FC236}">
                <a16:creationId xmlns:a16="http://schemas.microsoft.com/office/drawing/2014/main" id="{D633794B-A819-925B-7CE8-27509138A2EB}"/>
              </a:ext>
            </a:extLst>
          </p:cNvPr>
          <p:cNvSpPr>
            <a:spLocks noGrp="1"/>
          </p:cNvSpPr>
          <p:nvPr>
            <p:ph type="body" orient="vert" idx="13"/>
          </p:nvPr>
        </p:nvSpPr>
        <p:spPr>
          <a:xfrm>
            <a:off x="406405" y="2033700"/>
            <a:ext cx="11377084" cy="396000"/>
          </a:xfrm>
        </p:spPr>
        <p:txBody>
          <a:bodyPr/>
          <a:lstStyle/>
          <a:p>
            <a:r>
              <a:rPr lang="en-US" dirty="0" err="1"/>
              <a:t>onStop</a:t>
            </a:r>
            <a:r>
              <a:rPr lang="en-US" dirty="0"/>
              <a:t>()</a:t>
            </a:r>
          </a:p>
        </p:txBody>
      </p:sp>
    </p:spTree>
    <p:extLst>
      <p:ext uri="{BB962C8B-B14F-4D97-AF65-F5344CB8AC3E}">
        <p14:creationId xmlns:p14="http://schemas.microsoft.com/office/powerpoint/2010/main" val="273773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DFD86-57D7-1439-EB12-0444BA4324C4}"/>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59FF4A2D-34CD-0F98-2FF2-A7064657072A}"/>
              </a:ext>
            </a:extLst>
          </p:cNvPr>
          <p:cNvSpPr>
            <a:spLocks noGrp="1"/>
          </p:cNvSpPr>
          <p:nvPr>
            <p:ph type="dt" sz="half" idx="10"/>
          </p:nvPr>
        </p:nvSpPr>
        <p:spPr>
          <a:xfrm>
            <a:off x="406401" y="274365"/>
            <a:ext cx="7375299" cy="216000"/>
          </a:xfrm>
        </p:spPr>
        <p:txBody>
          <a:bodyPr anchor="t">
            <a:normAutofit/>
          </a:bodyPr>
          <a:lstStyle/>
          <a:p>
            <a:pPr>
              <a:spcAft>
                <a:spcPts val="600"/>
              </a:spcAft>
            </a:pPr>
            <a:r>
              <a:rPr lang="de-DE"/>
              <a:t>Campus Sontheim</a:t>
            </a:r>
          </a:p>
        </p:txBody>
      </p:sp>
      <p:sp>
        <p:nvSpPr>
          <p:cNvPr id="13" name="Fußzeilenplatzhalter 12">
            <a:extLst>
              <a:ext uri="{FF2B5EF4-FFF2-40B4-BE49-F238E27FC236}">
                <a16:creationId xmlns:a16="http://schemas.microsoft.com/office/drawing/2014/main" id="{9E4BB96A-63CF-60DD-777E-0126EF077F85}"/>
              </a:ext>
            </a:extLst>
          </p:cNvPr>
          <p:cNvSpPr>
            <a:spLocks noGrp="1"/>
          </p:cNvSpPr>
          <p:nvPr>
            <p:ph type="ftr" sz="quarter" idx="11"/>
          </p:nvPr>
        </p:nvSpPr>
        <p:spPr>
          <a:xfrm>
            <a:off x="406401" y="6515213"/>
            <a:ext cx="7375299" cy="216000"/>
          </a:xfrm>
        </p:spPr>
        <p:txBody>
          <a:bodyPr anchor="t">
            <a:normAutofit/>
          </a:bodyPr>
          <a:lstStyle/>
          <a:p>
            <a:pPr>
              <a:spcAft>
                <a:spcPts val="600"/>
              </a:spcAft>
            </a:pPr>
            <a:r>
              <a:rPr lang="de-DE"/>
              <a:t>Christian Deme / Fakultät Informatik / Angewandte Informatik / Prof. Dr.-Ing. Wolfgang Hess | WiSe 2024/25</a:t>
            </a:r>
          </a:p>
        </p:txBody>
      </p:sp>
      <p:sp>
        <p:nvSpPr>
          <p:cNvPr id="14" name="Foliennummernplatzhalter 13">
            <a:extLst>
              <a:ext uri="{FF2B5EF4-FFF2-40B4-BE49-F238E27FC236}">
                <a16:creationId xmlns:a16="http://schemas.microsoft.com/office/drawing/2014/main" id="{288D41E1-5B13-2577-5767-E40F2D645399}"/>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de-DE"/>
              <a:t>|  </a:t>
            </a:r>
            <a:fld id="{E6B5151A-17C4-4431-8407-112C0160A8B6}" type="slidenum">
              <a:rPr lang="de-DE" smtClean="0"/>
              <a:pPr>
                <a:spcAft>
                  <a:spcPts val="600"/>
                </a:spcAft>
              </a:pPr>
              <a:t>16</a:t>
            </a:fld>
            <a:endParaRPr lang="de-DE"/>
          </a:p>
        </p:txBody>
      </p:sp>
      <p:sp>
        <p:nvSpPr>
          <p:cNvPr id="3" name="Title 2">
            <a:extLst>
              <a:ext uri="{FF2B5EF4-FFF2-40B4-BE49-F238E27FC236}">
                <a16:creationId xmlns:a16="http://schemas.microsoft.com/office/drawing/2014/main" id="{82E5902F-FA10-CD21-674E-ADDC3AD18E46}"/>
              </a:ext>
            </a:extLst>
          </p:cNvPr>
          <p:cNvSpPr>
            <a:spLocks noGrp="1"/>
          </p:cNvSpPr>
          <p:nvPr>
            <p:ph type="title"/>
          </p:nvPr>
        </p:nvSpPr>
        <p:spPr>
          <a:xfrm>
            <a:off x="406405" y="898525"/>
            <a:ext cx="11377084" cy="863600"/>
          </a:xfrm>
        </p:spPr>
        <p:txBody>
          <a:bodyPr anchor="t">
            <a:normAutofit/>
          </a:bodyPr>
          <a:lstStyle/>
          <a:p>
            <a:r>
              <a:rPr lang="en-DE" dirty="0"/>
              <a:t>ANDROID APP</a:t>
            </a:r>
          </a:p>
        </p:txBody>
      </p:sp>
      <p:pic>
        <p:nvPicPr>
          <p:cNvPr id="9" name="Picture 2" descr="A screenshot of a computer screen&#10;&#10;Description automatically generated">
            <a:extLst>
              <a:ext uri="{FF2B5EF4-FFF2-40B4-BE49-F238E27FC236}">
                <a16:creationId xmlns:a16="http://schemas.microsoft.com/office/drawing/2014/main" id="{94070A2F-E3D0-4718-5F02-7600DC60435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1000" y="1830537"/>
            <a:ext cx="3543300" cy="4579354"/>
          </a:xfrm>
          <a:prstGeom prst="rect">
            <a:avLst/>
          </a:prstGeom>
          <a:solidFill>
            <a:srgbClr val="FFFFFF"/>
          </a:solidFill>
        </p:spPr>
      </p:pic>
      <p:sp>
        <p:nvSpPr>
          <p:cNvPr id="21" name="Content Placeholder 7">
            <a:extLst>
              <a:ext uri="{FF2B5EF4-FFF2-40B4-BE49-F238E27FC236}">
                <a16:creationId xmlns:a16="http://schemas.microsoft.com/office/drawing/2014/main" id="{6E168F3B-B874-B77F-BC02-957401143CF7}"/>
              </a:ext>
            </a:extLst>
          </p:cNvPr>
          <p:cNvSpPr>
            <a:spLocks noGrp="1"/>
          </p:cNvSpPr>
          <p:nvPr>
            <p:ph idx="14"/>
          </p:nvPr>
        </p:nvSpPr>
        <p:spPr>
          <a:xfrm>
            <a:off x="5561556" y="2033700"/>
            <a:ext cx="6221933" cy="4209941"/>
          </a:xfrm>
        </p:spPr>
        <p:txBody>
          <a:bodyPr/>
          <a:lstStyle/>
          <a:p>
            <a:pPr marL="342900" indent="-342900">
              <a:buFont typeface="Arial" panose="020B0604020202020204" pitchFamily="34" charset="0"/>
              <a:buChar char="•"/>
            </a:pPr>
            <a:r>
              <a:rPr lang="de-DE" noProof="0" dirty="0"/>
              <a:t>wird aufgerufen, </a:t>
            </a:r>
            <a:r>
              <a:rPr lang="de-DE" u="sng" noProof="0" dirty="0"/>
              <a:t>bevor die Aktivität endgültig zerstört wird</a:t>
            </a:r>
            <a:r>
              <a:rPr lang="de-DE" noProof="0" dirty="0"/>
              <a:t> (z.B. durch vollständiges Schließen der App)</a:t>
            </a:r>
          </a:p>
          <a:p>
            <a:pPr marL="342900" indent="-342900">
              <a:buFont typeface="Arial" panose="020B0604020202020204" pitchFamily="34" charset="0"/>
              <a:buChar char="•"/>
            </a:pPr>
            <a:r>
              <a:rPr lang="de-DE" noProof="0" dirty="0"/>
              <a:t>hier sollten alle Ressourcen freigegeben werden, die </a:t>
            </a:r>
            <a:r>
              <a:rPr lang="de-DE" u="sng" noProof="0" dirty="0"/>
              <a:t>nicht bereits in vorherigen Rückrufen</a:t>
            </a:r>
            <a:r>
              <a:rPr lang="de-DE" noProof="0" dirty="0"/>
              <a:t> wie </a:t>
            </a:r>
            <a:r>
              <a:rPr lang="de-DE" noProof="0" dirty="0" err="1"/>
              <a:t>onStop</a:t>
            </a:r>
            <a:r>
              <a:rPr lang="de-DE" noProof="0" dirty="0"/>
              <a:t>() freigegeben wurden</a:t>
            </a:r>
          </a:p>
        </p:txBody>
      </p:sp>
      <p:sp>
        <p:nvSpPr>
          <p:cNvPr id="4" name="Rectangle 3">
            <a:extLst>
              <a:ext uri="{FF2B5EF4-FFF2-40B4-BE49-F238E27FC236}">
                <a16:creationId xmlns:a16="http://schemas.microsoft.com/office/drawing/2014/main" id="{5DF21E2B-E157-392E-658E-4758ECC9EC63}"/>
              </a:ext>
            </a:extLst>
          </p:cNvPr>
          <p:cNvSpPr/>
          <p:nvPr/>
        </p:nvSpPr>
        <p:spPr>
          <a:xfrm>
            <a:off x="2846655" y="5593433"/>
            <a:ext cx="871016" cy="270107"/>
          </a:xfrm>
          <a:prstGeom prst="rect">
            <a:avLst/>
          </a:prstGeom>
          <a:noFill/>
          <a:ln w="38100">
            <a:solidFill>
              <a:srgbClr val="DC37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Vertical Text Placeholder 5">
            <a:extLst>
              <a:ext uri="{FF2B5EF4-FFF2-40B4-BE49-F238E27FC236}">
                <a16:creationId xmlns:a16="http://schemas.microsoft.com/office/drawing/2014/main" id="{5D65B24D-FBB5-E21E-B256-48F1DAC28428}"/>
              </a:ext>
            </a:extLst>
          </p:cNvPr>
          <p:cNvSpPr>
            <a:spLocks noGrp="1"/>
          </p:cNvSpPr>
          <p:nvPr>
            <p:ph type="body" orient="vert" idx="13"/>
          </p:nvPr>
        </p:nvSpPr>
        <p:spPr>
          <a:xfrm>
            <a:off x="406405" y="2033700"/>
            <a:ext cx="11377084" cy="396000"/>
          </a:xfrm>
        </p:spPr>
        <p:txBody>
          <a:bodyPr/>
          <a:lstStyle/>
          <a:p>
            <a:r>
              <a:rPr lang="en-US" dirty="0" err="1"/>
              <a:t>onDestroy</a:t>
            </a:r>
            <a:r>
              <a:rPr lang="en-US" dirty="0"/>
              <a:t>()</a:t>
            </a:r>
          </a:p>
        </p:txBody>
      </p:sp>
    </p:spTree>
    <p:extLst>
      <p:ext uri="{BB962C8B-B14F-4D97-AF65-F5344CB8AC3E}">
        <p14:creationId xmlns:p14="http://schemas.microsoft.com/office/powerpoint/2010/main" val="72800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9A5DF-84C4-D2C3-4FFE-285EA729EEDA}"/>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CD34F2E4-D87F-E952-4EFA-4F310D5F1082}"/>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ED154EC9-1E8C-6537-7135-7CD5A1D9DF19}"/>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961386F2-B325-0008-037F-0E6DDBDB037C}"/>
              </a:ext>
            </a:extLst>
          </p:cNvPr>
          <p:cNvSpPr>
            <a:spLocks noGrp="1"/>
          </p:cNvSpPr>
          <p:nvPr>
            <p:ph type="sldNum" sz="quarter" idx="12"/>
          </p:nvPr>
        </p:nvSpPr>
        <p:spPr/>
        <p:txBody>
          <a:bodyPr/>
          <a:lstStyle/>
          <a:p>
            <a:r>
              <a:rPr lang="de-DE"/>
              <a:t>|  </a:t>
            </a:r>
            <a:fld id="{E6B5151A-17C4-4431-8407-112C0160A8B6}" type="slidenum">
              <a:rPr lang="de-DE" smtClean="0"/>
              <a:pPr/>
              <a:t>17</a:t>
            </a:fld>
            <a:endParaRPr lang="de-DE" dirty="0"/>
          </a:p>
        </p:txBody>
      </p:sp>
      <p:sp>
        <p:nvSpPr>
          <p:cNvPr id="3" name="Title 2">
            <a:extLst>
              <a:ext uri="{FF2B5EF4-FFF2-40B4-BE49-F238E27FC236}">
                <a16:creationId xmlns:a16="http://schemas.microsoft.com/office/drawing/2014/main" id="{744C8D8C-ED2E-495D-D3EE-F99D0DC6DDB7}"/>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1C30DD9B-52E0-8DD8-A760-6C82D85C3C12}"/>
              </a:ext>
            </a:extLst>
          </p:cNvPr>
          <p:cNvSpPr>
            <a:spLocks noGrp="1"/>
          </p:cNvSpPr>
          <p:nvPr>
            <p:ph type="body" orient="vert" idx="13"/>
          </p:nvPr>
        </p:nvSpPr>
        <p:spPr/>
        <p:txBody>
          <a:bodyPr/>
          <a:lstStyle/>
          <a:p>
            <a:r>
              <a:rPr lang="de-DE" dirty="0"/>
              <a:t>Vorteile gut implementierter Lebenszyklen</a:t>
            </a:r>
          </a:p>
        </p:txBody>
      </p:sp>
      <p:sp>
        <p:nvSpPr>
          <p:cNvPr id="2" name="Inhaltsplatzhalter 1">
            <a:extLst>
              <a:ext uri="{FF2B5EF4-FFF2-40B4-BE49-F238E27FC236}">
                <a16:creationId xmlns:a16="http://schemas.microsoft.com/office/drawing/2014/main" id="{C0513FA6-00AC-8BEE-7AED-A9621A18F0F6}"/>
              </a:ext>
            </a:extLst>
          </p:cNvPr>
          <p:cNvSpPr>
            <a:spLocks noGrp="1"/>
          </p:cNvSpPr>
          <p:nvPr>
            <p:ph idx="1"/>
          </p:nvPr>
        </p:nvSpPr>
        <p:spPr/>
        <p:txBody>
          <a:bodyPr/>
          <a:lstStyle/>
          <a:p>
            <a:r>
              <a:rPr lang="de-DE" sz="2000" noProof="0" dirty="0"/>
              <a:t>Die App kann </a:t>
            </a:r>
            <a:r>
              <a:rPr lang="de-DE" sz="2000" b="1" noProof="0" dirty="0"/>
              <a:t>robust und performant</a:t>
            </a:r>
            <a:r>
              <a:rPr lang="de-DE" sz="2000" noProof="0" dirty="0"/>
              <a:t> bleiben und dadurch </a:t>
            </a:r>
            <a:r>
              <a:rPr lang="de-DE" sz="2000" u="sng" noProof="0" dirty="0"/>
              <a:t>folgende Probleme</a:t>
            </a:r>
            <a:r>
              <a:rPr lang="de-DE" sz="2000" noProof="0" dirty="0"/>
              <a:t> vermeiden:</a:t>
            </a:r>
          </a:p>
          <a:p>
            <a:pPr marL="342900" indent="-342900">
              <a:buFont typeface="Arial" panose="020B0604020202020204" pitchFamily="34" charset="0"/>
              <a:buChar char="•"/>
            </a:pPr>
            <a:r>
              <a:rPr lang="de-DE" sz="2000" noProof="0" dirty="0"/>
              <a:t>Abstürze, </a:t>
            </a:r>
            <a:r>
              <a:rPr lang="de-DE" sz="2000" u="sng" noProof="0" dirty="0"/>
              <a:t>wenn der Nutzer einen Anruf erhält</a:t>
            </a:r>
            <a:r>
              <a:rPr lang="de-DE" sz="2000" noProof="0" dirty="0"/>
              <a:t> oder </a:t>
            </a:r>
            <a:r>
              <a:rPr lang="de-DE" sz="2000" u="sng" noProof="0" dirty="0"/>
              <a:t>zu einer anderen App wechselt</a:t>
            </a:r>
          </a:p>
          <a:p>
            <a:pPr marL="342900" indent="-342900">
              <a:buFont typeface="Arial" panose="020B0604020202020204" pitchFamily="34" charset="0"/>
              <a:buChar char="•"/>
            </a:pPr>
            <a:r>
              <a:rPr lang="de-DE" sz="2000" noProof="0" dirty="0"/>
              <a:t>Unnötige Systemressourcen, die verbraucht werden, </a:t>
            </a:r>
            <a:r>
              <a:rPr lang="de-DE" sz="2000" u="sng" noProof="0" dirty="0"/>
              <a:t>wenn die App nicht aktiv genutzt wird</a:t>
            </a:r>
            <a:r>
              <a:rPr lang="de-DE" sz="2000" noProof="0" dirty="0"/>
              <a:t> (z.B. Akku)</a:t>
            </a:r>
          </a:p>
          <a:p>
            <a:pPr marL="342900" indent="-342900">
              <a:buFont typeface="Arial" panose="020B0604020202020204" pitchFamily="34" charset="0"/>
              <a:buChar char="•"/>
            </a:pPr>
            <a:r>
              <a:rPr lang="de-DE" sz="2000" u="sng" noProof="0" dirty="0"/>
              <a:t>Verlust des Fortschritts</a:t>
            </a:r>
            <a:r>
              <a:rPr lang="de-DE" sz="2000" noProof="0" dirty="0"/>
              <a:t>, wenn der Nutzer die App verlässt und später zurückkehrt</a:t>
            </a:r>
          </a:p>
          <a:p>
            <a:pPr marL="342900" indent="-342900">
              <a:buFont typeface="Arial" panose="020B0604020202020204" pitchFamily="34" charset="0"/>
              <a:buChar char="•"/>
            </a:pPr>
            <a:r>
              <a:rPr lang="de-DE" sz="2000" noProof="0" dirty="0"/>
              <a:t>Abstürze oder Verlust des Fortschritts </a:t>
            </a:r>
            <a:r>
              <a:rPr lang="de-DE" sz="2000" u="sng" noProof="0" dirty="0"/>
              <a:t>beim Drehen des Bildschirms</a:t>
            </a:r>
            <a:r>
              <a:rPr lang="de-DE" sz="2000" noProof="0" dirty="0"/>
              <a:t> (zwischen Hoch- und Querformat)</a:t>
            </a:r>
          </a:p>
        </p:txBody>
      </p:sp>
    </p:spTree>
    <p:extLst>
      <p:ext uri="{BB962C8B-B14F-4D97-AF65-F5344CB8AC3E}">
        <p14:creationId xmlns:p14="http://schemas.microsoft.com/office/powerpoint/2010/main" val="2264905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ECDEA-23C8-92F7-FDDD-0D9F1B4C7014}"/>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14E9B1DD-377E-534A-B501-2501AED9F211}"/>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5E07ED2D-1F35-FCD5-4F33-F48CB7B869B2}"/>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A6E29998-94E2-B58C-0990-92613E8169F8}"/>
              </a:ext>
            </a:extLst>
          </p:cNvPr>
          <p:cNvSpPr>
            <a:spLocks noGrp="1"/>
          </p:cNvSpPr>
          <p:nvPr>
            <p:ph type="sldNum" sz="quarter" idx="12"/>
          </p:nvPr>
        </p:nvSpPr>
        <p:spPr/>
        <p:txBody>
          <a:bodyPr/>
          <a:lstStyle/>
          <a:p>
            <a:r>
              <a:rPr lang="de-DE"/>
              <a:t>|  </a:t>
            </a:r>
            <a:fld id="{E6B5151A-17C4-4431-8407-112C0160A8B6}" type="slidenum">
              <a:rPr lang="de-DE" smtClean="0"/>
              <a:pPr/>
              <a:t>18</a:t>
            </a:fld>
            <a:endParaRPr lang="de-DE" dirty="0"/>
          </a:p>
        </p:txBody>
      </p:sp>
      <p:sp>
        <p:nvSpPr>
          <p:cNvPr id="3" name="Title 2">
            <a:extLst>
              <a:ext uri="{FF2B5EF4-FFF2-40B4-BE49-F238E27FC236}">
                <a16:creationId xmlns:a16="http://schemas.microsoft.com/office/drawing/2014/main" id="{73F50B57-8C12-89F6-448A-C18CC28F72A8}"/>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7FFB9671-891D-92EE-03A9-526483AB8BD1}"/>
              </a:ext>
            </a:extLst>
          </p:cNvPr>
          <p:cNvSpPr>
            <a:spLocks noGrp="1"/>
          </p:cNvSpPr>
          <p:nvPr>
            <p:ph type="body" orient="vert" idx="13"/>
          </p:nvPr>
        </p:nvSpPr>
        <p:spPr/>
        <p:txBody>
          <a:bodyPr/>
          <a:lstStyle/>
          <a:p>
            <a:r>
              <a:rPr lang="en-DE" dirty="0"/>
              <a:t>Services</a:t>
            </a:r>
          </a:p>
        </p:txBody>
      </p:sp>
      <p:sp>
        <p:nvSpPr>
          <p:cNvPr id="2" name="Inhaltsplatzhalter 1">
            <a:extLst>
              <a:ext uri="{FF2B5EF4-FFF2-40B4-BE49-F238E27FC236}">
                <a16:creationId xmlns:a16="http://schemas.microsoft.com/office/drawing/2014/main" id="{58F5A9C6-83F7-4B60-157B-81A632D27C6A}"/>
              </a:ext>
            </a:extLst>
          </p:cNvPr>
          <p:cNvSpPr>
            <a:spLocks noGrp="1"/>
          </p:cNvSpPr>
          <p:nvPr>
            <p:ph idx="1"/>
          </p:nvPr>
        </p:nvSpPr>
        <p:spPr/>
        <p:txBody>
          <a:bodyPr/>
          <a:lstStyle/>
          <a:p>
            <a:pPr marL="342900" indent="-342900">
              <a:buFont typeface="Arial" panose="020B0604020202020204" pitchFamily="34" charset="0"/>
              <a:buChar char="•"/>
            </a:pPr>
            <a:r>
              <a:rPr lang="de-DE" noProof="0" dirty="0"/>
              <a:t>Einstiegspunkt, um eine </a:t>
            </a:r>
            <a:r>
              <a:rPr lang="de-DE" u="sng" noProof="0" dirty="0"/>
              <a:t>App im Hintergrund</a:t>
            </a:r>
            <a:r>
              <a:rPr lang="de-DE" noProof="0" dirty="0"/>
              <a:t> laufen zu lassen</a:t>
            </a:r>
          </a:p>
          <a:p>
            <a:pPr marL="342900" indent="-342900">
              <a:buFont typeface="Arial" panose="020B0604020202020204" pitchFamily="34" charset="0"/>
              <a:buChar char="•"/>
            </a:pPr>
            <a:r>
              <a:rPr lang="de-DE" noProof="0" dirty="0"/>
              <a:t>für </a:t>
            </a:r>
            <a:r>
              <a:rPr lang="de-DE" u="sng" noProof="0" dirty="0"/>
              <a:t>langwierige Aufgaben</a:t>
            </a:r>
            <a:r>
              <a:rPr lang="de-DE" noProof="0" dirty="0"/>
              <a:t> oder Aufgaben für entfernte Prozesse</a:t>
            </a:r>
          </a:p>
          <a:p>
            <a:pPr marL="342900" indent="-342900">
              <a:buFont typeface="Arial" panose="020B0604020202020204" pitchFamily="34" charset="0"/>
              <a:buChar char="•"/>
            </a:pPr>
            <a:r>
              <a:rPr lang="de-DE" noProof="0" dirty="0"/>
              <a:t>Besitzen </a:t>
            </a:r>
            <a:r>
              <a:rPr lang="de-DE" b="1" noProof="0" dirty="0"/>
              <a:t>keine Benutzeroberfläche</a:t>
            </a:r>
          </a:p>
          <a:p>
            <a:endParaRPr lang="de-DE" noProof="0" dirty="0"/>
          </a:p>
          <a:p>
            <a:r>
              <a:rPr lang="de-DE" u="sng" noProof="0" dirty="0"/>
              <a:t>Zwei Arten von Services</a:t>
            </a:r>
            <a:r>
              <a:rPr lang="de-DE" noProof="0" dirty="0"/>
              <a:t>: </a:t>
            </a:r>
          </a:p>
          <a:p>
            <a:r>
              <a:rPr lang="de-DE" noProof="0" dirty="0"/>
              <a:t>Gestartete Services und Gebundene Services</a:t>
            </a:r>
          </a:p>
        </p:txBody>
      </p:sp>
    </p:spTree>
    <p:extLst>
      <p:ext uri="{BB962C8B-B14F-4D97-AF65-F5344CB8AC3E}">
        <p14:creationId xmlns:p14="http://schemas.microsoft.com/office/powerpoint/2010/main" val="3310192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37D53-1C52-9D8F-7991-B4F08F0B7D73}"/>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5FDBF01D-A8ED-FA3D-330C-510819928119}"/>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90058BD3-B7AF-BEC5-4344-C7A39D4CFD83}"/>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499207C7-166C-4B25-0332-F4A7B4E81235}"/>
              </a:ext>
            </a:extLst>
          </p:cNvPr>
          <p:cNvSpPr>
            <a:spLocks noGrp="1"/>
          </p:cNvSpPr>
          <p:nvPr>
            <p:ph type="sldNum" sz="quarter" idx="12"/>
          </p:nvPr>
        </p:nvSpPr>
        <p:spPr/>
        <p:txBody>
          <a:bodyPr/>
          <a:lstStyle/>
          <a:p>
            <a:r>
              <a:rPr lang="de-DE"/>
              <a:t>|  </a:t>
            </a:r>
            <a:fld id="{E6B5151A-17C4-4431-8407-112C0160A8B6}" type="slidenum">
              <a:rPr lang="de-DE" smtClean="0"/>
              <a:pPr/>
              <a:t>19</a:t>
            </a:fld>
            <a:endParaRPr lang="de-DE" dirty="0"/>
          </a:p>
        </p:txBody>
      </p:sp>
      <p:sp>
        <p:nvSpPr>
          <p:cNvPr id="3" name="Title 2">
            <a:extLst>
              <a:ext uri="{FF2B5EF4-FFF2-40B4-BE49-F238E27FC236}">
                <a16:creationId xmlns:a16="http://schemas.microsoft.com/office/drawing/2014/main" id="{923EB47C-28F8-D7F2-BD74-DA15C4C56EBD}"/>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E680CF9A-1CAE-0A34-DBAC-A690F3E4B9AC}"/>
              </a:ext>
            </a:extLst>
          </p:cNvPr>
          <p:cNvSpPr>
            <a:spLocks noGrp="1"/>
          </p:cNvSpPr>
          <p:nvPr>
            <p:ph type="body" orient="vert" idx="13"/>
          </p:nvPr>
        </p:nvSpPr>
        <p:spPr/>
        <p:txBody>
          <a:bodyPr/>
          <a:lstStyle/>
          <a:p>
            <a:r>
              <a:rPr lang="en-DE" dirty="0"/>
              <a:t>Gestartete Services</a:t>
            </a:r>
          </a:p>
        </p:txBody>
      </p:sp>
      <p:sp>
        <p:nvSpPr>
          <p:cNvPr id="2" name="Inhaltsplatzhalter 1">
            <a:extLst>
              <a:ext uri="{FF2B5EF4-FFF2-40B4-BE49-F238E27FC236}">
                <a16:creationId xmlns:a16="http://schemas.microsoft.com/office/drawing/2014/main" id="{4153FA4B-EF56-C5DB-EF39-97F61819B2DC}"/>
              </a:ext>
            </a:extLst>
          </p:cNvPr>
          <p:cNvSpPr>
            <a:spLocks noGrp="1"/>
          </p:cNvSpPr>
          <p:nvPr>
            <p:ph idx="1"/>
          </p:nvPr>
        </p:nvSpPr>
        <p:spPr/>
        <p:txBody>
          <a:bodyPr/>
          <a:lstStyle/>
          <a:p>
            <a:pPr marL="342900" indent="-342900">
              <a:buFont typeface="Arial" panose="020B0604020202020204" pitchFamily="34" charset="0"/>
              <a:buChar char="•"/>
            </a:pPr>
            <a:r>
              <a:rPr lang="de-DE" noProof="0" dirty="0"/>
              <a:t>bleiben </a:t>
            </a:r>
            <a:r>
              <a:rPr lang="de-DE" u="sng" noProof="0" dirty="0"/>
              <a:t>aktiv, bis ihre Aufgabe abgeschlossen ist</a:t>
            </a:r>
            <a:r>
              <a:rPr lang="de-DE" noProof="0" dirty="0"/>
              <a:t>, wie z. B. Datenabgleich im Hintergrund oder Musikwiedergabe</a:t>
            </a:r>
          </a:p>
          <a:p>
            <a:pPr marL="342900" indent="-342900">
              <a:buFont typeface="Arial" panose="020B0604020202020204" pitchFamily="34" charset="0"/>
              <a:buChar char="•"/>
            </a:pPr>
            <a:r>
              <a:rPr lang="de-DE" noProof="0" dirty="0"/>
              <a:t>für die Musikwiedergabe werden Services in den Vordergrund gesetzt, damit das System ihn priorisiert und der Nutzer eine Benachrichtigung erhält</a:t>
            </a:r>
          </a:p>
          <a:p>
            <a:pPr marL="342900" indent="-342900">
              <a:buFont typeface="Arial" panose="020B0604020202020204" pitchFamily="34" charset="0"/>
              <a:buChar char="•"/>
            </a:pPr>
            <a:r>
              <a:rPr lang="de-DE" noProof="0" dirty="0"/>
              <a:t>gewöhnliche Hintergrundservices haben diese Priorität nicht und können bei Bedarf gestoppt und später neu gestartet werden</a:t>
            </a:r>
          </a:p>
        </p:txBody>
      </p:sp>
    </p:spTree>
    <p:extLst>
      <p:ext uri="{BB962C8B-B14F-4D97-AF65-F5344CB8AC3E}">
        <p14:creationId xmlns:p14="http://schemas.microsoft.com/office/powerpoint/2010/main" val="2310234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47FE6DD-2CF5-BB80-BED6-342CDFCA6C12}"/>
              </a:ext>
            </a:extLst>
          </p:cNvPr>
          <p:cNvPicPr>
            <a:picLocks noChangeAspect="1"/>
          </p:cNvPicPr>
          <p:nvPr/>
        </p:nvPicPr>
        <p:blipFill rotWithShape="1">
          <a:blip r:embed="rId3"/>
          <a:srcRect t="10621" b="9003"/>
          <a:stretch/>
        </p:blipFill>
        <p:spPr>
          <a:xfrm>
            <a:off x="20" y="1247779"/>
            <a:ext cx="12191980" cy="5610225"/>
          </a:xfrm>
          <a:prstGeom prst="rect">
            <a:avLst/>
          </a:prstGeom>
          <a:noFill/>
        </p:spPr>
      </p:pic>
      <p:sp>
        <p:nvSpPr>
          <p:cNvPr id="12" name="Titel 11"/>
          <p:cNvSpPr>
            <a:spLocks noGrp="1"/>
          </p:cNvSpPr>
          <p:nvPr>
            <p:ph type="ctrTitle"/>
          </p:nvPr>
        </p:nvSpPr>
        <p:spPr>
          <a:xfrm>
            <a:off x="0" y="4176717"/>
            <a:ext cx="12192000" cy="2681286"/>
          </a:xfrm>
        </p:spPr>
        <p:txBody>
          <a:bodyPr anchor="t">
            <a:normAutofit/>
          </a:bodyPr>
          <a:lstStyle/>
          <a:p>
            <a:r>
              <a:rPr lang="de-DE" dirty="0"/>
              <a:t>RECAP</a:t>
            </a:r>
          </a:p>
        </p:txBody>
      </p:sp>
      <p:sp>
        <p:nvSpPr>
          <p:cNvPr id="11" name="Datumsplatzhalter 10" hidden="1">
            <a:extLst>
              <a:ext uri="{FF2B5EF4-FFF2-40B4-BE49-F238E27FC236}">
                <a16:creationId xmlns:a16="http://schemas.microsoft.com/office/drawing/2014/main" id="{1157627F-B7DC-4EFF-BD81-1A592AB81FDE}"/>
              </a:ext>
            </a:extLst>
          </p:cNvPr>
          <p:cNvSpPr>
            <a:spLocks noGrp="1"/>
          </p:cNvSpPr>
          <p:nvPr>
            <p:ph type="dt" sz="half" idx="10"/>
          </p:nvPr>
        </p:nvSpPr>
        <p:spPr>
          <a:xfrm>
            <a:off x="406401" y="-359999"/>
            <a:ext cx="7375299" cy="252000"/>
          </a:xfrm>
        </p:spPr>
        <p:txBody>
          <a:bodyPr/>
          <a:lstStyle/>
          <a:p>
            <a:r>
              <a:rPr lang="de-DE"/>
              <a:t>Campus Sontheim</a:t>
            </a:r>
          </a:p>
        </p:txBody>
      </p:sp>
      <p:sp>
        <p:nvSpPr>
          <p:cNvPr id="13" name="Vertikaler Textplatzhalter 12">
            <a:extLst>
              <a:ext uri="{FF2B5EF4-FFF2-40B4-BE49-F238E27FC236}">
                <a16:creationId xmlns:a16="http://schemas.microsoft.com/office/drawing/2014/main" id="{7DC39407-9917-B1A3-A2F6-ABB970F89506}"/>
              </a:ext>
            </a:extLst>
          </p:cNvPr>
          <p:cNvSpPr>
            <a:spLocks noGrp="1"/>
          </p:cNvSpPr>
          <p:nvPr>
            <p:ph type="body" orient="vert" idx="20"/>
          </p:nvPr>
        </p:nvSpPr>
        <p:spPr/>
        <p:txBody>
          <a:bodyPr/>
          <a:lstStyle/>
          <a:p>
            <a:endParaRPr lang="de-DE"/>
          </a:p>
        </p:txBody>
      </p:sp>
      <p:sp>
        <p:nvSpPr>
          <p:cNvPr id="14" name="Foliennummernplatzhalter 13" hidden="1">
            <a:extLst>
              <a:ext uri="{FF2B5EF4-FFF2-40B4-BE49-F238E27FC236}">
                <a16:creationId xmlns:a16="http://schemas.microsoft.com/office/drawing/2014/main" id="{BE13F4B6-5C66-434E-98D4-89A7550EC872}"/>
              </a:ext>
            </a:extLst>
          </p:cNvPr>
          <p:cNvSpPr>
            <a:spLocks noGrp="1"/>
          </p:cNvSpPr>
          <p:nvPr>
            <p:ph type="sldNum" sz="quarter" idx="12"/>
          </p:nvPr>
        </p:nvSpPr>
        <p:spPr>
          <a:xfrm>
            <a:off x="9883778" y="6984000"/>
            <a:ext cx="1899711" cy="216000"/>
          </a:xfrm>
        </p:spPr>
        <p:txBody>
          <a:bodyPr/>
          <a:lstStyle/>
          <a:p>
            <a:r>
              <a:rPr lang="de-DE"/>
              <a:t>|  </a:t>
            </a:r>
            <a:fld id="{E6B5151A-17C4-4431-8407-112C0160A8B6}" type="slidenum">
              <a:rPr lang="de-DE" smtClean="0"/>
              <a:pPr/>
              <a:t>2</a:t>
            </a:fld>
            <a:endParaRPr lang="de-DE"/>
          </a:p>
        </p:txBody>
      </p:sp>
      <p:sp>
        <p:nvSpPr>
          <p:cNvPr id="2" name="Datumsplatzhalter 10">
            <a:extLst>
              <a:ext uri="{FF2B5EF4-FFF2-40B4-BE49-F238E27FC236}">
                <a16:creationId xmlns:a16="http://schemas.microsoft.com/office/drawing/2014/main" id="{FF56D49A-917E-963C-FE5B-AFF7CB93BA0D}"/>
              </a:ext>
            </a:extLst>
          </p:cNvPr>
          <p:cNvSpPr txBox="1">
            <a:spLocks/>
          </p:cNvSpPr>
          <p:nvPr/>
        </p:nvSpPr>
        <p:spPr>
          <a:xfrm>
            <a:off x="406401" y="260078"/>
            <a:ext cx="7375299" cy="252000"/>
          </a:xfrm>
          <a:prstGeom prst="rect">
            <a:avLst/>
          </a:prstGeom>
        </p:spPr>
        <p:txBody>
          <a:bodyPr vert="horz" lIns="0" tIns="0" rIns="0" bIns="0" rtlCol="0" anchor="t" anchorCtr="0">
            <a:normAutofit/>
          </a:bodyPr>
          <a:lstStyle>
            <a:defPPr>
              <a:defRPr lang="de-DE"/>
            </a:defPPr>
            <a:lvl1pPr marL="0" indent="0" algn="l" defTabSz="914400" rtl="0" eaLnBrk="1" latinLnBrk="0" hangingPunct="1">
              <a:lnSpc>
                <a:spcPct val="100000"/>
              </a:lnSpc>
              <a:spcBef>
                <a:spcPts val="0"/>
              </a:spcBef>
              <a:buFont typeface="Arial" panose="020B0604020202020204" pitchFamily="34" charset="0"/>
              <a:buNone/>
              <a:defRPr sz="1420" b="1" kern="1200" spc="60" baseline="0">
                <a:solidFill>
                  <a:schemeClr val="tx1"/>
                </a:solidFill>
                <a:latin typeface="+mj-lt"/>
                <a:ea typeface="+mn-ea"/>
                <a:cs typeface="+mn-cs"/>
              </a:defRPr>
            </a:lvl1pPr>
            <a:lvl2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2pPr>
            <a:lvl3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3pPr>
            <a:lvl4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4pPr>
            <a:lvl5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5pPr>
            <a:lvl6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6pPr>
            <a:lvl7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7pPr>
            <a:lvl8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8pPr>
            <a:lvl9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9pPr>
          </a:lstStyle>
          <a:p>
            <a:pPr>
              <a:spcAft>
                <a:spcPts val="600"/>
              </a:spcAft>
            </a:pPr>
            <a:r>
              <a:rPr lang="de-DE"/>
              <a:t>Campus Sontheim</a:t>
            </a:r>
          </a:p>
        </p:txBody>
      </p:sp>
    </p:spTree>
    <p:extLst>
      <p:ext uri="{BB962C8B-B14F-4D97-AF65-F5344CB8AC3E}">
        <p14:creationId xmlns:p14="http://schemas.microsoft.com/office/powerpoint/2010/main" val="1503323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DD23A-8D1D-D75B-35F4-0F2EF31C5AB0}"/>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7A103C2D-58E3-3687-0099-CD272EBA2918}"/>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AB7F7A7A-6F4D-5380-2B99-ABAD75F47A07}"/>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C3D04A0A-5BE2-BA8F-C611-E15C31C5175C}"/>
              </a:ext>
            </a:extLst>
          </p:cNvPr>
          <p:cNvSpPr>
            <a:spLocks noGrp="1"/>
          </p:cNvSpPr>
          <p:nvPr>
            <p:ph type="sldNum" sz="quarter" idx="12"/>
          </p:nvPr>
        </p:nvSpPr>
        <p:spPr/>
        <p:txBody>
          <a:bodyPr/>
          <a:lstStyle/>
          <a:p>
            <a:r>
              <a:rPr lang="de-DE"/>
              <a:t>|  </a:t>
            </a:r>
            <a:fld id="{E6B5151A-17C4-4431-8407-112C0160A8B6}" type="slidenum">
              <a:rPr lang="de-DE" smtClean="0"/>
              <a:pPr/>
              <a:t>20</a:t>
            </a:fld>
            <a:endParaRPr lang="de-DE" dirty="0"/>
          </a:p>
        </p:txBody>
      </p:sp>
      <p:sp>
        <p:nvSpPr>
          <p:cNvPr id="3" name="Title 2">
            <a:extLst>
              <a:ext uri="{FF2B5EF4-FFF2-40B4-BE49-F238E27FC236}">
                <a16:creationId xmlns:a16="http://schemas.microsoft.com/office/drawing/2014/main" id="{CC60E548-47DB-7589-971D-38D74AB66B63}"/>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B37F9879-4AA0-F814-BF59-ADFE7394E758}"/>
              </a:ext>
            </a:extLst>
          </p:cNvPr>
          <p:cNvSpPr>
            <a:spLocks noGrp="1"/>
          </p:cNvSpPr>
          <p:nvPr>
            <p:ph type="body" orient="vert" idx="13"/>
          </p:nvPr>
        </p:nvSpPr>
        <p:spPr/>
        <p:txBody>
          <a:bodyPr/>
          <a:lstStyle/>
          <a:p>
            <a:r>
              <a:rPr lang="en-DE" dirty="0"/>
              <a:t>Gebundene Services</a:t>
            </a:r>
          </a:p>
        </p:txBody>
      </p:sp>
      <p:sp>
        <p:nvSpPr>
          <p:cNvPr id="2" name="Inhaltsplatzhalter 1">
            <a:extLst>
              <a:ext uri="{FF2B5EF4-FFF2-40B4-BE49-F238E27FC236}">
                <a16:creationId xmlns:a16="http://schemas.microsoft.com/office/drawing/2014/main" id="{508DFF32-6B81-B640-7A61-23413B09BF51}"/>
              </a:ext>
            </a:extLst>
          </p:cNvPr>
          <p:cNvSpPr>
            <a:spLocks noGrp="1"/>
          </p:cNvSpPr>
          <p:nvPr>
            <p:ph idx="1"/>
          </p:nvPr>
        </p:nvSpPr>
        <p:spPr/>
        <p:txBody>
          <a:bodyPr/>
          <a:lstStyle/>
          <a:p>
            <a:pPr marL="342900" indent="-342900">
              <a:buFont typeface="Arial" panose="020B0604020202020204" pitchFamily="34" charset="0"/>
              <a:buChar char="•"/>
            </a:pPr>
            <a:r>
              <a:rPr lang="de-DE" noProof="0" dirty="0"/>
              <a:t>laufen, weil eine </a:t>
            </a:r>
            <a:r>
              <a:rPr lang="de-DE" u="sng" noProof="0" dirty="0"/>
              <a:t>andere App oder das System</a:t>
            </a:r>
            <a:r>
              <a:rPr lang="de-DE" noProof="0" dirty="0"/>
              <a:t> sie nutzen</a:t>
            </a:r>
          </a:p>
          <a:p>
            <a:pPr marL="342900" indent="-342900">
              <a:buFont typeface="Arial" panose="020B0604020202020204" pitchFamily="34" charset="0"/>
              <a:buChar char="•"/>
            </a:pPr>
            <a:r>
              <a:rPr lang="de-DE" noProof="0" dirty="0"/>
              <a:t>bieten eine API für andere Prozesse, und das System erkennt die </a:t>
            </a:r>
            <a:r>
              <a:rPr lang="de-DE" u="sng" noProof="0" dirty="0"/>
              <a:t>Abhängigkeit zwischen diesen Prozessen</a:t>
            </a:r>
          </a:p>
          <a:p>
            <a:pPr marL="342900" indent="-342900">
              <a:buFont typeface="Arial" panose="020B0604020202020204" pitchFamily="34" charset="0"/>
              <a:buChar char="•"/>
            </a:pPr>
            <a:r>
              <a:rPr lang="de-DE" noProof="0" dirty="0"/>
              <a:t>wenn Prozess A an einen Service in Prozess B gebunden ist, sorgt das System dafür, dass Prozess B aktiv bleibt</a:t>
            </a:r>
          </a:p>
        </p:txBody>
      </p:sp>
    </p:spTree>
    <p:extLst>
      <p:ext uri="{BB962C8B-B14F-4D97-AF65-F5344CB8AC3E}">
        <p14:creationId xmlns:p14="http://schemas.microsoft.com/office/powerpoint/2010/main" val="467404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E46F0-6B46-9DC9-B7F9-D3A2E3DEB48F}"/>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9167B5B3-965C-FDFB-7A63-93F310D414AC}"/>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9B063659-8FE2-2668-9BF3-93EC8DD0E6CC}"/>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402D9062-7FE9-12CE-66DF-AA4B3CC7CC33}"/>
              </a:ext>
            </a:extLst>
          </p:cNvPr>
          <p:cNvSpPr>
            <a:spLocks noGrp="1"/>
          </p:cNvSpPr>
          <p:nvPr>
            <p:ph type="sldNum" sz="quarter" idx="12"/>
          </p:nvPr>
        </p:nvSpPr>
        <p:spPr/>
        <p:txBody>
          <a:bodyPr/>
          <a:lstStyle/>
          <a:p>
            <a:r>
              <a:rPr lang="de-DE"/>
              <a:t>|  </a:t>
            </a:r>
            <a:fld id="{E6B5151A-17C4-4431-8407-112C0160A8B6}" type="slidenum">
              <a:rPr lang="de-DE" smtClean="0"/>
              <a:pPr/>
              <a:t>21</a:t>
            </a:fld>
            <a:endParaRPr lang="de-DE" dirty="0"/>
          </a:p>
        </p:txBody>
      </p:sp>
      <p:sp>
        <p:nvSpPr>
          <p:cNvPr id="3" name="Title 2">
            <a:extLst>
              <a:ext uri="{FF2B5EF4-FFF2-40B4-BE49-F238E27FC236}">
                <a16:creationId xmlns:a16="http://schemas.microsoft.com/office/drawing/2014/main" id="{4E82DE44-A84D-10A0-3E0F-44C51799A6DD}"/>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F3457CC7-8868-AA5F-C37B-46B6961CCB29}"/>
              </a:ext>
            </a:extLst>
          </p:cNvPr>
          <p:cNvSpPr>
            <a:spLocks noGrp="1"/>
          </p:cNvSpPr>
          <p:nvPr>
            <p:ph type="body" orient="vert" idx="13"/>
          </p:nvPr>
        </p:nvSpPr>
        <p:spPr/>
        <p:txBody>
          <a:bodyPr/>
          <a:lstStyle/>
          <a:p>
            <a:r>
              <a:rPr lang="en-DE" dirty="0"/>
              <a:t>Beispiele für Services</a:t>
            </a:r>
          </a:p>
        </p:txBody>
      </p:sp>
      <p:sp>
        <p:nvSpPr>
          <p:cNvPr id="2" name="Inhaltsplatzhalter 1">
            <a:extLst>
              <a:ext uri="{FF2B5EF4-FFF2-40B4-BE49-F238E27FC236}">
                <a16:creationId xmlns:a16="http://schemas.microsoft.com/office/drawing/2014/main" id="{FA4600A2-B886-6821-1451-66B23D6F2945}"/>
              </a:ext>
            </a:extLst>
          </p:cNvPr>
          <p:cNvSpPr>
            <a:spLocks noGrp="1"/>
          </p:cNvSpPr>
          <p:nvPr>
            <p:ph idx="1"/>
          </p:nvPr>
        </p:nvSpPr>
        <p:spPr/>
        <p:txBody>
          <a:bodyPr/>
          <a:lstStyle/>
          <a:p>
            <a:r>
              <a:rPr lang="de-DE" u="sng" dirty="0"/>
              <a:t>Z</a:t>
            </a:r>
            <a:r>
              <a:rPr lang="de-DE" u="sng" noProof="0" dirty="0" err="1"/>
              <a:t>entrale</a:t>
            </a:r>
            <a:r>
              <a:rPr lang="de-DE" u="sng" noProof="0" dirty="0"/>
              <a:t> Bausteine für viele Systemfunktionen</a:t>
            </a:r>
            <a:r>
              <a:rPr lang="de-DE" noProof="0" dirty="0"/>
              <a:t>: </a:t>
            </a:r>
          </a:p>
          <a:p>
            <a:pPr marL="342900" indent="-342900">
              <a:buFont typeface="Arial" panose="020B0604020202020204" pitchFamily="34" charset="0"/>
              <a:buChar char="•"/>
            </a:pPr>
            <a:r>
              <a:rPr lang="de-DE" noProof="0" dirty="0"/>
              <a:t>Live-Hintergründe</a:t>
            </a:r>
          </a:p>
          <a:p>
            <a:pPr marL="342900" indent="-342900">
              <a:buFont typeface="Arial" panose="020B0604020202020204" pitchFamily="34" charset="0"/>
              <a:buChar char="•"/>
            </a:pPr>
            <a:r>
              <a:rPr lang="de-DE" noProof="0" dirty="0"/>
              <a:t>Benachrichtigungs-</a:t>
            </a:r>
            <a:r>
              <a:rPr lang="de-DE" noProof="0" dirty="0" err="1"/>
              <a:t>Listener</a:t>
            </a:r>
            <a:endParaRPr lang="de-DE" noProof="0" dirty="0"/>
          </a:p>
          <a:p>
            <a:pPr marL="342900" indent="-342900">
              <a:buFont typeface="Arial" panose="020B0604020202020204" pitchFamily="34" charset="0"/>
              <a:buChar char="•"/>
            </a:pPr>
            <a:r>
              <a:rPr lang="de-DE" noProof="0" dirty="0"/>
              <a:t>Bildschirmschoner</a:t>
            </a:r>
          </a:p>
          <a:p>
            <a:pPr marL="342900" indent="-342900">
              <a:buFont typeface="Arial" panose="020B0604020202020204" pitchFamily="34" charset="0"/>
              <a:buChar char="•"/>
            </a:pPr>
            <a:r>
              <a:rPr lang="de-DE" noProof="0" dirty="0"/>
              <a:t>Barrierefreiheitsdienste</a:t>
            </a:r>
          </a:p>
        </p:txBody>
      </p:sp>
    </p:spTree>
    <p:extLst>
      <p:ext uri="{BB962C8B-B14F-4D97-AF65-F5344CB8AC3E}">
        <p14:creationId xmlns:p14="http://schemas.microsoft.com/office/powerpoint/2010/main" val="1331559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B9B63-D622-42B1-3A97-923C4F77503A}"/>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969EC46B-23B4-6E01-FAC9-869B6A33F7CD}"/>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7AE14695-4607-C09F-AC89-23D64A64275D}"/>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E1844BD5-881B-659C-F5BF-1881D7228F8C}"/>
              </a:ext>
            </a:extLst>
          </p:cNvPr>
          <p:cNvSpPr>
            <a:spLocks noGrp="1"/>
          </p:cNvSpPr>
          <p:nvPr>
            <p:ph type="sldNum" sz="quarter" idx="12"/>
          </p:nvPr>
        </p:nvSpPr>
        <p:spPr/>
        <p:txBody>
          <a:bodyPr/>
          <a:lstStyle/>
          <a:p>
            <a:r>
              <a:rPr lang="de-DE"/>
              <a:t>|  </a:t>
            </a:r>
            <a:fld id="{E6B5151A-17C4-4431-8407-112C0160A8B6}" type="slidenum">
              <a:rPr lang="de-DE" smtClean="0"/>
              <a:pPr/>
              <a:t>22</a:t>
            </a:fld>
            <a:endParaRPr lang="de-DE" dirty="0"/>
          </a:p>
        </p:txBody>
      </p:sp>
      <p:sp>
        <p:nvSpPr>
          <p:cNvPr id="3" name="Title 2">
            <a:extLst>
              <a:ext uri="{FF2B5EF4-FFF2-40B4-BE49-F238E27FC236}">
                <a16:creationId xmlns:a16="http://schemas.microsoft.com/office/drawing/2014/main" id="{5892627B-4628-628B-CABA-D0E9449BB20F}"/>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230300ED-886F-B6AA-4D47-3B5C2ADD8B64}"/>
              </a:ext>
            </a:extLst>
          </p:cNvPr>
          <p:cNvSpPr>
            <a:spLocks noGrp="1"/>
          </p:cNvSpPr>
          <p:nvPr>
            <p:ph type="body" orient="vert" idx="13"/>
          </p:nvPr>
        </p:nvSpPr>
        <p:spPr/>
        <p:txBody>
          <a:bodyPr/>
          <a:lstStyle/>
          <a:p>
            <a:r>
              <a:rPr lang="de-DE" dirty="0"/>
              <a:t>Broadcast Receivers</a:t>
            </a:r>
          </a:p>
        </p:txBody>
      </p:sp>
      <p:sp>
        <p:nvSpPr>
          <p:cNvPr id="2" name="Inhaltsplatzhalter 1">
            <a:extLst>
              <a:ext uri="{FF2B5EF4-FFF2-40B4-BE49-F238E27FC236}">
                <a16:creationId xmlns:a16="http://schemas.microsoft.com/office/drawing/2014/main" id="{1C8D5517-303E-FE52-E8AC-FEBC65587061}"/>
              </a:ext>
            </a:extLst>
          </p:cNvPr>
          <p:cNvSpPr>
            <a:spLocks noGrp="1"/>
          </p:cNvSpPr>
          <p:nvPr>
            <p:ph idx="1"/>
          </p:nvPr>
        </p:nvSpPr>
        <p:spPr/>
        <p:txBody>
          <a:bodyPr/>
          <a:lstStyle/>
          <a:p>
            <a:pPr marL="342900" indent="-342900">
              <a:buFont typeface="Arial" panose="020B0604020202020204" pitchFamily="34" charset="0"/>
              <a:buChar char="•"/>
            </a:pPr>
            <a:r>
              <a:rPr lang="de-DE" sz="2000" noProof="0" dirty="0"/>
              <a:t>Komponenten, die es dem System ermöglichen, </a:t>
            </a:r>
            <a:r>
              <a:rPr lang="de-DE" sz="2000" u="sng" noProof="0" dirty="0"/>
              <a:t>Ereignisse an die App zu übermitteln</a:t>
            </a:r>
            <a:r>
              <a:rPr lang="de-DE" sz="2000" noProof="0" dirty="0"/>
              <a:t>, auch wenn diese nicht aktiv laufen</a:t>
            </a:r>
          </a:p>
          <a:p>
            <a:pPr marL="342900" indent="-342900">
              <a:buFont typeface="Arial" panose="020B0604020202020204" pitchFamily="34" charset="0"/>
              <a:buChar char="•"/>
            </a:pPr>
            <a:r>
              <a:rPr lang="de-DE" sz="2000" noProof="0" dirty="0"/>
              <a:t>die App kann </a:t>
            </a:r>
            <a:r>
              <a:rPr lang="de-DE" sz="2000" dirty="0"/>
              <a:t>auf </a:t>
            </a:r>
            <a:r>
              <a:rPr lang="de-DE" sz="2000" b="1" dirty="0"/>
              <a:t>systemweite Ankündigungen</a:t>
            </a:r>
            <a:r>
              <a:rPr lang="de-DE" sz="2000" dirty="0"/>
              <a:t> reagieren, wie </a:t>
            </a:r>
            <a:r>
              <a:rPr lang="de-DE" sz="2000" noProof="0" dirty="0"/>
              <a:t>Benachrichtigungen über den Bildschirmstatus, niedrigen Akkustand oder das Aufnehmen eines Fotos</a:t>
            </a:r>
          </a:p>
          <a:p>
            <a:pPr marL="342900" indent="-342900">
              <a:buFont typeface="Arial" panose="020B0604020202020204" pitchFamily="34" charset="0"/>
              <a:buChar char="•"/>
            </a:pPr>
            <a:r>
              <a:rPr lang="de-DE" sz="2000" noProof="0" dirty="0"/>
              <a:t>haben </a:t>
            </a:r>
            <a:r>
              <a:rPr lang="de-DE" sz="2000" u="sng" noProof="0" dirty="0"/>
              <a:t>keine Benutzeroberfläche</a:t>
            </a:r>
            <a:r>
              <a:rPr lang="de-DE" sz="2000" noProof="0" dirty="0"/>
              <a:t>, können jedoch Benachrichtigungen erstellen, um den Nutzer zu informieren</a:t>
            </a:r>
          </a:p>
          <a:p>
            <a:pPr marL="342900" indent="-342900">
              <a:buFont typeface="Arial" panose="020B0604020202020204" pitchFamily="34" charset="0"/>
              <a:buChar char="•"/>
            </a:pPr>
            <a:r>
              <a:rPr lang="de-DE" sz="2000" noProof="0" dirty="0"/>
              <a:t>Apps können aber auch </a:t>
            </a:r>
            <a:r>
              <a:rPr lang="de-DE" sz="2000" u="sng" noProof="0" dirty="0"/>
              <a:t>eigene Broadcasts</a:t>
            </a:r>
            <a:r>
              <a:rPr lang="de-DE" sz="2000" noProof="0" dirty="0"/>
              <a:t> senden, um z. B. anderen Apps mitzuteilen, dass neue Daten verfügbar sind</a:t>
            </a:r>
          </a:p>
          <a:p>
            <a:pPr marL="342900" indent="-342900">
              <a:buFont typeface="Arial" panose="020B0604020202020204" pitchFamily="34" charset="0"/>
              <a:buChar char="•"/>
            </a:pPr>
            <a:endParaRPr lang="de-DE" sz="2000" noProof="0" dirty="0"/>
          </a:p>
        </p:txBody>
      </p:sp>
    </p:spTree>
    <p:extLst>
      <p:ext uri="{BB962C8B-B14F-4D97-AF65-F5344CB8AC3E}">
        <p14:creationId xmlns:p14="http://schemas.microsoft.com/office/powerpoint/2010/main" val="221917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7BBF4-44B3-A058-1EB0-AD0A77470126}"/>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E59C1EA6-04CD-C8E2-A4E4-D698848FD469}"/>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6180C141-7E63-E932-F94D-F512EB7B878E}"/>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723A6CA3-B4D4-E112-C337-2C7F8048A97B}"/>
              </a:ext>
            </a:extLst>
          </p:cNvPr>
          <p:cNvSpPr>
            <a:spLocks noGrp="1"/>
          </p:cNvSpPr>
          <p:nvPr>
            <p:ph type="sldNum" sz="quarter" idx="12"/>
          </p:nvPr>
        </p:nvSpPr>
        <p:spPr/>
        <p:txBody>
          <a:bodyPr/>
          <a:lstStyle/>
          <a:p>
            <a:r>
              <a:rPr lang="de-DE"/>
              <a:t>|  </a:t>
            </a:r>
            <a:fld id="{E6B5151A-17C4-4431-8407-112C0160A8B6}" type="slidenum">
              <a:rPr lang="de-DE" smtClean="0"/>
              <a:pPr/>
              <a:t>23</a:t>
            </a:fld>
            <a:endParaRPr lang="de-DE" dirty="0"/>
          </a:p>
        </p:txBody>
      </p:sp>
      <p:sp>
        <p:nvSpPr>
          <p:cNvPr id="3" name="Title 2">
            <a:extLst>
              <a:ext uri="{FF2B5EF4-FFF2-40B4-BE49-F238E27FC236}">
                <a16:creationId xmlns:a16="http://schemas.microsoft.com/office/drawing/2014/main" id="{D10B37C0-27AF-7DDF-C271-1354AF6D2615}"/>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A182A29D-8B6E-3A68-060F-0CA7A25A689E}"/>
              </a:ext>
            </a:extLst>
          </p:cNvPr>
          <p:cNvSpPr>
            <a:spLocks noGrp="1"/>
          </p:cNvSpPr>
          <p:nvPr>
            <p:ph type="body" orient="vert" idx="13"/>
          </p:nvPr>
        </p:nvSpPr>
        <p:spPr/>
        <p:txBody>
          <a:bodyPr/>
          <a:lstStyle/>
          <a:p>
            <a:r>
              <a:rPr lang="de-DE" dirty="0"/>
              <a:t>Beispiel für Broadcast Receivers</a:t>
            </a:r>
          </a:p>
        </p:txBody>
      </p:sp>
      <p:sp>
        <p:nvSpPr>
          <p:cNvPr id="2" name="Inhaltsplatzhalter 1">
            <a:extLst>
              <a:ext uri="{FF2B5EF4-FFF2-40B4-BE49-F238E27FC236}">
                <a16:creationId xmlns:a16="http://schemas.microsoft.com/office/drawing/2014/main" id="{BEC36254-CE63-539E-2373-C26A36021E39}"/>
              </a:ext>
            </a:extLst>
          </p:cNvPr>
          <p:cNvSpPr>
            <a:spLocks noGrp="1"/>
          </p:cNvSpPr>
          <p:nvPr>
            <p:ph idx="1"/>
          </p:nvPr>
        </p:nvSpPr>
        <p:spPr/>
        <p:txBody>
          <a:bodyPr/>
          <a:lstStyle/>
          <a:p>
            <a:r>
              <a:rPr lang="de-DE" u="sng" noProof="0" dirty="0"/>
              <a:t>Wecker-App</a:t>
            </a:r>
            <a:r>
              <a:rPr lang="de-DE" noProof="0" dirty="0"/>
              <a:t>:</a:t>
            </a:r>
            <a:endParaRPr lang="de-DE" dirty="0"/>
          </a:p>
          <a:p>
            <a:pPr marL="342900" indent="-342900">
              <a:buFont typeface="Arial" panose="020B0604020202020204" pitchFamily="34" charset="0"/>
              <a:buChar char="•"/>
            </a:pPr>
            <a:r>
              <a:rPr lang="de-DE" noProof="0" dirty="0"/>
              <a:t>kann einen Alarm planen, der eine Benachrichtigung über ein bevorstehendes Ereignis anzeigt</a:t>
            </a:r>
          </a:p>
          <a:p>
            <a:pPr marL="342900" indent="-342900">
              <a:buFont typeface="Arial" panose="020B0604020202020204" pitchFamily="34" charset="0"/>
              <a:buChar char="•"/>
            </a:pPr>
            <a:r>
              <a:rPr lang="de-DE" dirty="0"/>
              <a:t>d</a:t>
            </a:r>
            <a:r>
              <a:rPr lang="de-DE" noProof="0" dirty="0"/>
              <a:t>a der Alarm an einen Broadcast Receiver gesendet wird, </a:t>
            </a:r>
            <a:r>
              <a:rPr lang="de-DE" u="sng" noProof="0" dirty="0"/>
              <a:t>muss die App nicht durchgehend laufen</a:t>
            </a:r>
            <a:r>
              <a:rPr lang="de-DE" noProof="0" dirty="0"/>
              <a:t>, bis der Alarm ausgelöst wird</a:t>
            </a:r>
          </a:p>
        </p:txBody>
      </p:sp>
    </p:spTree>
    <p:extLst>
      <p:ext uri="{BB962C8B-B14F-4D97-AF65-F5344CB8AC3E}">
        <p14:creationId xmlns:p14="http://schemas.microsoft.com/office/powerpoint/2010/main" val="4267694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3790B-7832-E0D6-C6BF-9AE6103DCCE9}"/>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072AA90B-585E-1B96-BD57-D336A3208967}"/>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24A2FB34-41D8-36A0-D6A1-1AB9D339A4B3}"/>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7AAEEE42-F207-00EF-3416-731D0A1CC64B}"/>
              </a:ext>
            </a:extLst>
          </p:cNvPr>
          <p:cNvSpPr>
            <a:spLocks noGrp="1"/>
          </p:cNvSpPr>
          <p:nvPr>
            <p:ph type="sldNum" sz="quarter" idx="12"/>
          </p:nvPr>
        </p:nvSpPr>
        <p:spPr/>
        <p:txBody>
          <a:bodyPr/>
          <a:lstStyle/>
          <a:p>
            <a:r>
              <a:rPr lang="de-DE"/>
              <a:t>|  </a:t>
            </a:r>
            <a:fld id="{E6B5151A-17C4-4431-8407-112C0160A8B6}" type="slidenum">
              <a:rPr lang="de-DE" smtClean="0"/>
              <a:pPr/>
              <a:t>24</a:t>
            </a:fld>
            <a:endParaRPr lang="de-DE" dirty="0"/>
          </a:p>
        </p:txBody>
      </p:sp>
      <p:sp>
        <p:nvSpPr>
          <p:cNvPr id="3" name="Title 2">
            <a:extLst>
              <a:ext uri="{FF2B5EF4-FFF2-40B4-BE49-F238E27FC236}">
                <a16:creationId xmlns:a16="http://schemas.microsoft.com/office/drawing/2014/main" id="{AA232475-CBDC-253C-AB40-D59156E8199A}"/>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4DEA1D0D-D12E-4DA7-ACBA-CD043CD99E33}"/>
              </a:ext>
            </a:extLst>
          </p:cNvPr>
          <p:cNvSpPr>
            <a:spLocks noGrp="1"/>
          </p:cNvSpPr>
          <p:nvPr>
            <p:ph type="body" orient="vert" idx="13"/>
          </p:nvPr>
        </p:nvSpPr>
        <p:spPr/>
        <p:txBody>
          <a:bodyPr/>
          <a:lstStyle/>
          <a:p>
            <a:r>
              <a:rPr lang="de-DE" dirty="0"/>
              <a:t>Content Providers</a:t>
            </a:r>
          </a:p>
        </p:txBody>
      </p:sp>
      <p:sp>
        <p:nvSpPr>
          <p:cNvPr id="2" name="Inhaltsplatzhalter 1">
            <a:extLst>
              <a:ext uri="{FF2B5EF4-FFF2-40B4-BE49-F238E27FC236}">
                <a16:creationId xmlns:a16="http://schemas.microsoft.com/office/drawing/2014/main" id="{75634D14-C0B6-7548-AB42-EF12E964210C}"/>
              </a:ext>
            </a:extLst>
          </p:cNvPr>
          <p:cNvSpPr>
            <a:spLocks noGrp="1"/>
          </p:cNvSpPr>
          <p:nvPr>
            <p:ph idx="1"/>
          </p:nvPr>
        </p:nvSpPr>
        <p:spPr/>
        <p:txBody>
          <a:bodyPr/>
          <a:lstStyle/>
          <a:p>
            <a:pPr marL="342900" indent="-342900">
              <a:buFont typeface="Arial" panose="020B0604020202020204" pitchFamily="34" charset="0"/>
              <a:buChar char="•"/>
            </a:pPr>
            <a:r>
              <a:rPr lang="de-DE" dirty="0"/>
              <a:t>verwalten eine </a:t>
            </a:r>
            <a:r>
              <a:rPr lang="de-DE" u="sng" dirty="0"/>
              <a:t>gemeinsam genutzte Datenmenge</a:t>
            </a:r>
            <a:r>
              <a:rPr lang="de-DE" dirty="0"/>
              <a:t>, die in einem Dateisystem, einer SQLite-Datenbank, im Web oder anderen persistenten Speicherorten abgelegt sein können</a:t>
            </a:r>
          </a:p>
          <a:p>
            <a:pPr marL="342900" indent="-342900">
              <a:buFont typeface="Arial" panose="020B0604020202020204" pitchFamily="34" charset="0"/>
              <a:buChar char="•"/>
            </a:pPr>
            <a:r>
              <a:rPr lang="de-DE" dirty="0"/>
              <a:t>über den Content Provider können </a:t>
            </a:r>
            <a:r>
              <a:rPr lang="de-DE" b="1" dirty="0"/>
              <a:t>andere Apps die Daten abfragen oder ändern</a:t>
            </a:r>
            <a:r>
              <a:rPr lang="de-DE" dirty="0"/>
              <a:t>, sofern der Provider dies erlaubt</a:t>
            </a:r>
          </a:p>
          <a:p>
            <a:pPr marL="342900" indent="-342900">
              <a:buFont typeface="Arial" panose="020B0604020202020204" pitchFamily="34" charset="0"/>
              <a:buChar char="•"/>
            </a:pPr>
            <a:r>
              <a:rPr lang="de-DE" dirty="0"/>
              <a:t>eignen sich auch für das Verwalten von Daten, die nur für die </a:t>
            </a:r>
            <a:r>
              <a:rPr lang="de-DE" u="sng" dirty="0"/>
              <a:t>eigene App</a:t>
            </a:r>
            <a:r>
              <a:rPr lang="de-DE" dirty="0"/>
              <a:t> privat bleiben</a:t>
            </a:r>
          </a:p>
          <a:p>
            <a:br>
              <a:rPr lang="de-DE" u="sng" dirty="0"/>
            </a:br>
            <a:r>
              <a:rPr lang="de-DE" u="sng" dirty="0"/>
              <a:t>Beispiel</a:t>
            </a:r>
            <a:r>
              <a:rPr lang="de-DE" dirty="0"/>
              <a:t>: </a:t>
            </a:r>
            <a:r>
              <a:rPr lang="en-GB" dirty="0" err="1"/>
              <a:t>Kontakte</a:t>
            </a:r>
            <a:r>
              <a:rPr lang="en-GB" dirty="0"/>
              <a:t> des </a:t>
            </a:r>
            <a:r>
              <a:rPr lang="en-GB" dirty="0" err="1"/>
              <a:t>Nutzers</a:t>
            </a:r>
            <a:endParaRPr lang="de-DE" dirty="0"/>
          </a:p>
        </p:txBody>
      </p:sp>
    </p:spTree>
    <p:extLst>
      <p:ext uri="{BB962C8B-B14F-4D97-AF65-F5344CB8AC3E}">
        <p14:creationId xmlns:p14="http://schemas.microsoft.com/office/powerpoint/2010/main" val="515218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CEE6D-9999-356A-D853-26986DB343C1}"/>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5B512E2C-FA7B-ED65-E646-C9C79A82E78A}"/>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55B06680-E0FD-4928-1486-8D97B5E46F73}"/>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DD603265-295B-F3DA-504B-09C0884AF3A9}"/>
              </a:ext>
            </a:extLst>
          </p:cNvPr>
          <p:cNvSpPr>
            <a:spLocks noGrp="1"/>
          </p:cNvSpPr>
          <p:nvPr>
            <p:ph type="sldNum" sz="quarter" idx="12"/>
          </p:nvPr>
        </p:nvSpPr>
        <p:spPr/>
        <p:txBody>
          <a:bodyPr/>
          <a:lstStyle/>
          <a:p>
            <a:r>
              <a:rPr lang="de-DE"/>
              <a:t>|  </a:t>
            </a:r>
            <a:fld id="{E6B5151A-17C4-4431-8407-112C0160A8B6}" type="slidenum">
              <a:rPr lang="de-DE" smtClean="0"/>
              <a:pPr/>
              <a:t>25</a:t>
            </a:fld>
            <a:endParaRPr lang="de-DE" dirty="0"/>
          </a:p>
        </p:txBody>
      </p:sp>
      <p:sp>
        <p:nvSpPr>
          <p:cNvPr id="3" name="Title 2">
            <a:extLst>
              <a:ext uri="{FF2B5EF4-FFF2-40B4-BE49-F238E27FC236}">
                <a16:creationId xmlns:a16="http://schemas.microsoft.com/office/drawing/2014/main" id="{F241AFEF-0791-1014-0A56-E40C0C19E7D9}"/>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A14C73B2-E64A-A599-B450-527A23B18D89}"/>
              </a:ext>
            </a:extLst>
          </p:cNvPr>
          <p:cNvSpPr>
            <a:spLocks noGrp="1"/>
          </p:cNvSpPr>
          <p:nvPr>
            <p:ph type="body" orient="vert" idx="13"/>
          </p:nvPr>
        </p:nvSpPr>
        <p:spPr/>
        <p:txBody>
          <a:bodyPr/>
          <a:lstStyle/>
          <a:p>
            <a:r>
              <a:rPr lang="de-DE" dirty="0" err="1"/>
              <a:t>Intents</a:t>
            </a:r>
            <a:endParaRPr lang="de-DE" dirty="0"/>
          </a:p>
        </p:txBody>
      </p:sp>
      <p:sp>
        <p:nvSpPr>
          <p:cNvPr id="2" name="Inhaltsplatzhalter 1">
            <a:extLst>
              <a:ext uri="{FF2B5EF4-FFF2-40B4-BE49-F238E27FC236}">
                <a16:creationId xmlns:a16="http://schemas.microsoft.com/office/drawing/2014/main" id="{D3EAFB3A-7D65-54E3-6E4C-9F4A63098783}"/>
              </a:ext>
            </a:extLst>
          </p:cNvPr>
          <p:cNvSpPr>
            <a:spLocks noGrp="1"/>
          </p:cNvSpPr>
          <p:nvPr>
            <p:ph idx="1"/>
          </p:nvPr>
        </p:nvSpPr>
        <p:spPr/>
        <p:txBody>
          <a:bodyPr/>
          <a:lstStyle/>
          <a:p>
            <a:pPr marL="342900" indent="-342900">
              <a:buFont typeface="Arial" panose="020B0604020202020204" pitchFamily="34" charset="0"/>
              <a:buChar char="•"/>
            </a:pPr>
            <a:r>
              <a:rPr lang="de-DE" b="1" noProof="0" dirty="0"/>
              <a:t>asynchrones</a:t>
            </a:r>
            <a:r>
              <a:rPr lang="de-DE" noProof="0" dirty="0"/>
              <a:t> Nachrichtensystem</a:t>
            </a:r>
          </a:p>
          <a:p>
            <a:pPr marL="342900" indent="-342900">
              <a:buFont typeface="Arial" panose="020B0604020202020204" pitchFamily="34" charset="0"/>
              <a:buChar char="•"/>
            </a:pPr>
            <a:r>
              <a:rPr lang="de-DE" dirty="0"/>
              <a:t>a</a:t>
            </a:r>
            <a:r>
              <a:rPr lang="de-DE" noProof="0" dirty="0" err="1"/>
              <a:t>ktivieren</a:t>
            </a:r>
            <a:r>
              <a:rPr lang="de-DE" noProof="0" dirty="0"/>
              <a:t> </a:t>
            </a:r>
            <a:r>
              <a:rPr lang="de-DE" noProof="0" dirty="0" err="1"/>
              <a:t>Activities</a:t>
            </a:r>
            <a:r>
              <a:rPr lang="de-DE" noProof="0" dirty="0"/>
              <a:t>, Services und Broadcast Receiver</a:t>
            </a:r>
          </a:p>
          <a:p>
            <a:pPr marL="342900" indent="-342900">
              <a:buFont typeface="Arial" panose="020B0604020202020204" pitchFamily="34" charset="0"/>
              <a:buChar char="•"/>
            </a:pPr>
            <a:r>
              <a:rPr lang="de-DE" u="sng" noProof="0" dirty="0"/>
              <a:t>verbinden Komponenten zur Laufzeit</a:t>
            </a:r>
            <a:r>
              <a:rPr lang="de-DE" noProof="0" dirty="0"/>
              <a:t>, egal, ob sie zur eigenen oder zu einer anderen App gehört</a:t>
            </a:r>
          </a:p>
          <a:p>
            <a:pPr marL="342900" indent="-342900">
              <a:buFont typeface="Arial" panose="020B0604020202020204" pitchFamily="34" charset="0"/>
              <a:buChar char="•"/>
            </a:pPr>
            <a:endParaRPr lang="de-DE" noProof="0" dirty="0"/>
          </a:p>
        </p:txBody>
      </p:sp>
    </p:spTree>
    <p:extLst>
      <p:ext uri="{BB962C8B-B14F-4D97-AF65-F5344CB8AC3E}">
        <p14:creationId xmlns:p14="http://schemas.microsoft.com/office/powerpoint/2010/main" val="124111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09735-04FC-4240-D3EC-70E37F1EDC4F}"/>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2D669043-C641-5A77-8570-28D0649B07E1}"/>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CA832948-B951-3761-C383-4B23BBC6B587}"/>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9B88F078-D185-2D7D-FB93-3DF4CBF3C441}"/>
              </a:ext>
            </a:extLst>
          </p:cNvPr>
          <p:cNvSpPr>
            <a:spLocks noGrp="1"/>
          </p:cNvSpPr>
          <p:nvPr>
            <p:ph type="sldNum" sz="quarter" idx="12"/>
          </p:nvPr>
        </p:nvSpPr>
        <p:spPr/>
        <p:txBody>
          <a:bodyPr/>
          <a:lstStyle/>
          <a:p>
            <a:r>
              <a:rPr lang="de-DE"/>
              <a:t>|  </a:t>
            </a:r>
            <a:fld id="{E6B5151A-17C4-4431-8407-112C0160A8B6}" type="slidenum">
              <a:rPr lang="de-DE" smtClean="0"/>
              <a:pPr/>
              <a:t>26</a:t>
            </a:fld>
            <a:endParaRPr lang="de-DE" dirty="0"/>
          </a:p>
        </p:txBody>
      </p:sp>
      <p:sp>
        <p:nvSpPr>
          <p:cNvPr id="3" name="Title 2">
            <a:extLst>
              <a:ext uri="{FF2B5EF4-FFF2-40B4-BE49-F238E27FC236}">
                <a16:creationId xmlns:a16="http://schemas.microsoft.com/office/drawing/2014/main" id="{34AADCD4-7E7F-4306-2F2A-C6B6D43329C2}"/>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2514EFC6-19A9-71DD-38FA-1CC77257DF79}"/>
              </a:ext>
            </a:extLst>
          </p:cNvPr>
          <p:cNvSpPr>
            <a:spLocks noGrp="1"/>
          </p:cNvSpPr>
          <p:nvPr>
            <p:ph type="body" orient="vert" idx="13"/>
          </p:nvPr>
        </p:nvSpPr>
        <p:spPr/>
        <p:txBody>
          <a:bodyPr/>
          <a:lstStyle/>
          <a:p>
            <a:r>
              <a:rPr lang="de-DE" dirty="0"/>
              <a:t>Beispiel für </a:t>
            </a:r>
            <a:r>
              <a:rPr lang="de-DE" dirty="0" err="1"/>
              <a:t>Intents</a:t>
            </a:r>
            <a:endParaRPr lang="de-DE" dirty="0"/>
          </a:p>
        </p:txBody>
      </p:sp>
      <p:sp>
        <p:nvSpPr>
          <p:cNvPr id="2" name="Inhaltsplatzhalter 1">
            <a:extLst>
              <a:ext uri="{FF2B5EF4-FFF2-40B4-BE49-F238E27FC236}">
                <a16:creationId xmlns:a16="http://schemas.microsoft.com/office/drawing/2014/main" id="{1FD2708B-0C85-B63A-B656-20A3DF09FEE2}"/>
              </a:ext>
            </a:extLst>
          </p:cNvPr>
          <p:cNvSpPr>
            <a:spLocks noGrp="1"/>
          </p:cNvSpPr>
          <p:nvPr>
            <p:ph idx="1"/>
          </p:nvPr>
        </p:nvSpPr>
        <p:spPr/>
        <p:txBody>
          <a:bodyPr/>
          <a:lstStyle/>
          <a:p>
            <a:pPr marL="342900" indent="-342900">
              <a:buFont typeface="Arial" panose="020B0604020202020204" pitchFamily="34" charset="0"/>
              <a:buChar char="•"/>
            </a:pPr>
            <a:r>
              <a:rPr lang="de-DE" noProof="0" dirty="0"/>
              <a:t>ein </a:t>
            </a:r>
            <a:r>
              <a:rPr lang="de-DE" noProof="0" dirty="0" err="1"/>
              <a:t>Intent</a:t>
            </a:r>
            <a:r>
              <a:rPr lang="de-DE" noProof="0" dirty="0"/>
              <a:t> kann eine </a:t>
            </a:r>
            <a:r>
              <a:rPr lang="de-DE" u="sng" noProof="0" dirty="0" err="1"/>
              <a:t>Activity</a:t>
            </a:r>
            <a:r>
              <a:rPr lang="de-DE" u="sng" noProof="0" dirty="0"/>
              <a:t> anfordern</a:t>
            </a:r>
            <a:r>
              <a:rPr lang="de-DE" noProof="0" dirty="0"/>
              <a:t>, um ein Bild anzuzeigen oder eine Webseite zu öffnen</a:t>
            </a:r>
          </a:p>
          <a:p>
            <a:pPr marL="342900" indent="-342900">
              <a:buFont typeface="Arial" panose="020B0604020202020204" pitchFamily="34" charset="0"/>
              <a:buChar char="•"/>
            </a:pPr>
            <a:r>
              <a:rPr lang="de-DE" noProof="0" dirty="0"/>
              <a:t>Manche </a:t>
            </a:r>
            <a:r>
              <a:rPr lang="de-DE" noProof="0" dirty="0" err="1"/>
              <a:t>Activities</a:t>
            </a:r>
            <a:r>
              <a:rPr lang="de-DE" noProof="0" dirty="0"/>
              <a:t> </a:t>
            </a:r>
            <a:r>
              <a:rPr lang="de-DE" u="sng" noProof="0" dirty="0"/>
              <a:t>geben ein Ergebnis zurück</a:t>
            </a:r>
            <a:r>
              <a:rPr lang="de-DE" noProof="0" dirty="0"/>
              <a:t>, wie beim Auswählen eines Kontakts: Das zurückgegebene </a:t>
            </a:r>
            <a:r>
              <a:rPr lang="de-DE" noProof="0" dirty="0" err="1"/>
              <a:t>Intent</a:t>
            </a:r>
            <a:r>
              <a:rPr lang="de-DE" noProof="0" dirty="0"/>
              <a:t> enthält dann eine URI zu diesem Kontakt</a:t>
            </a:r>
          </a:p>
        </p:txBody>
      </p:sp>
    </p:spTree>
    <p:extLst>
      <p:ext uri="{BB962C8B-B14F-4D97-AF65-F5344CB8AC3E}">
        <p14:creationId xmlns:p14="http://schemas.microsoft.com/office/powerpoint/2010/main" val="2463820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21509-F20E-2344-6E8D-03C022F9523E}"/>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730446A3-E69A-0A4C-B4AA-A6DC03BBF1CA}"/>
              </a:ext>
            </a:extLst>
          </p:cNvPr>
          <p:cNvSpPr>
            <a:spLocks noGrp="1"/>
          </p:cNvSpPr>
          <p:nvPr>
            <p:ph type="dt" sz="half" idx="10"/>
          </p:nvPr>
        </p:nvSpPr>
        <p:spPr>
          <a:xfrm>
            <a:off x="406401" y="274365"/>
            <a:ext cx="7375299" cy="216000"/>
          </a:xfrm>
        </p:spPr>
        <p:txBody>
          <a:bodyPr anchor="t">
            <a:normAutofit/>
          </a:bodyPr>
          <a:lstStyle/>
          <a:p>
            <a:pPr>
              <a:spcAft>
                <a:spcPts val="600"/>
              </a:spcAft>
            </a:pPr>
            <a:r>
              <a:rPr lang="de-DE"/>
              <a:t>Campus Sontheim</a:t>
            </a:r>
          </a:p>
        </p:txBody>
      </p:sp>
      <p:sp>
        <p:nvSpPr>
          <p:cNvPr id="13" name="Fußzeilenplatzhalter 12">
            <a:extLst>
              <a:ext uri="{FF2B5EF4-FFF2-40B4-BE49-F238E27FC236}">
                <a16:creationId xmlns:a16="http://schemas.microsoft.com/office/drawing/2014/main" id="{E010D19F-5CDB-1CCE-2790-883662B9E9E1}"/>
              </a:ext>
            </a:extLst>
          </p:cNvPr>
          <p:cNvSpPr>
            <a:spLocks noGrp="1"/>
          </p:cNvSpPr>
          <p:nvPr>
            <p:ph type="ftr" sz="quarter" idx="11"/>
          </p:nvPr>
        </p:nvSpPr>
        <p:spPr>
          <a:xfrm>
            <a:off x="406401" y="6515213"/>
            <a:ext cx="7375299" cy="216000"/>
          </a:xfrm>
        </p:spPr>
        <p:txBody>
          <a:bodyPr anchor="t">
            <a:normAutofit/>
          </a:bodyPr>
          <a:lstStyle/>
          <a:p>
            <a:pPr>
              <a:spcAft>
                <a:spcPts val="600"/>
              </a:spcAft>
            </a:pPr>
            <a:r>
              <a:rPr lang="de-DE"/>
              <a:t>Christian Deme / Fakultät Informatik / Angewandte Informatik / Prof. Dr.-Ing. Wolfgang Hess | WiSe 2024/25</a:t>
            </a:r>
          </a:p>
        </p:txBody>
      </p:sp>
      <p:sp>
        <p:nvSpPr>
          <p:cNvPr id="14" name="Foliennummernplatzhalter 13">
            <a:extLst>
              <a:ext uri="{FF2B5EF4-FFF2-40B4-BE49-F238E27FC236}">
                <a16:creationId xmlns:a16="http://schemas.microsoft.com/office/drawing/2014/main" id="{563B66F8-6719-8272-EF63-9B777D9D97A2}"/>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de-DE"/>
              <a:t>|  </a:t>
            </a:r>
            <a:fld id="{E6B5151A-17C4-4431-8407-112C0160A8B6}" type="slidenum">
              <a:rPr lang="de-DE" smtClean="0"/>
              <a:pPr>
                <a:spcAft>
                  <a:spcPts val="600"/>
                </a:spcAft>
              </a:pPr>
              <a:t>27</a:t>
            </a:fld>
            <a:endParaRPr lang="de-DE"/>
          </a:p>
        </p:txBody>
      </p:sp>
      <p:sp>
        <p:nvSpPr>
          <p:cNvPr id="3" name="Title 2">
            <a:extLst>
              <a:ext uri="{FF2B5EF4-FFF2-40B4-BE49-F238E27FC236}">
                <a16:creationId xmlns:a16="http://schemas.microsoft.com/office/drawing/2014/main" id="{08EE3CD7-B9F6-4635-461C-E4BE6D46DB86}"/>
              </a:ext>
            </a:extLst>
          </p:cNvPr>
          <p:cNvSpPr>
            <a:spLocks noGrp="1"/>
          </p:cNvSpPr>
          <p:nvPr>
            <p:ph type="title"/>
          </p:nvPr>
        </p:nvSpPr>
        <p:spPr>
          <a:xfrm>
            <a:off x="406405" y="898525"/>
            <a:ext cx="11377084" cy="863600"/>
          </a:xfrm>
        </p:spPr>
        <p:txBody>
          <a:bodyPr anchor="t">
            <a:normAutofit/>
          </a:bodyPr>
          <a:lstStyle/>
          <a:p>
            <a:r>
              <a:rPr lang="en-DE" dirty="0"/>
              <a:t>ANDROID APP</a:t>
            </a:r>
          </a:p>
        </p:txBody>
      </p:sp>
      <p:sp>
        <p:nvSpPr>
          <p:cNvPr id="4" name="Vertical Text Placeholder 3">
            <a:extLst>
              <a:ext uri="{FF2B5EF4-FFF2-40B4-BE49-F238E27FC236}">
                <a16:creationId xmlns:a16="http://schemas.microsoft.com/office/drawing/2014/main" id="{C42FCC10-7C32-B08B-1269-2A63164EAE4C}"/>
              </a:ext>
            </a:extLst>
          </p:cNvPr>
          <p:cNvSpPr>
            <a:spLocks noGrp="1"/>
          </p:cNvSpPr>
          <p:nvPr>
            <p:ph type="body" orient="vert" idx="13"/>
          </p:nvPr>
        </p:nvSpPr>
        <p:spPr>
          <a:xfrm>
            <a:off x="406405" y="2033700"/>
            <a:ext cx="11377084" cy="396000"/>
          </a:xfrm>
        </p:spPr>
        <p:txBody>
          <a:bodyPr anchor="t">
            <a:normAutofit/>
          </a:bodyPr>
          <a:lstStyle/>
          <a:p>
            <a:pPr>
              <a:spcAft>
                <a:spcPts val="600"/>
              </a:spcAft>
            </a:pPr>
            <a:r>
              <a:rPr lang="de-DE" dirty="0"/>
              <a:t>Manifest-Datei</a:t>
            </a:r>
            <a:endParaRPr lang="de-DE"/>
          </a:p>
        </p:txBody>
      </p:sp>
      <p:pic>
        <p:nvPicPr>
          <p:cNvPr id="8" name="Picture 7" descr="A screen shot of a computer program&#10;&#10;Description automatically generated">
            <a:extLst>
              <a:ext uri="{FF2B5EF4-FFF2-40B4-BE49-F238E27FC236}">
                <a16:creationId xmlns:a16="http://schemas.microsoft.com/office/drawing/2014/main" id="{0849EB00-A729-B1A2-0FDC-3283AB7C06AF}"/>
              </a:ext>
            </a:extLst>
          </p:cNvPr>
          <p:cNvPicPr>
            <a:picLocks noChangeAspect="1"/>
          </p:cNvPicPr>
          <p:nvPr/>
        </p:nvPicPr>
        <p:blipFill>
          <a:blip r:embed="rId3"/>
          <a:stretch>
            <a:fillRect/>
          </a:stretch>
        </p:blipFill>
        <p:spPr>
          <a:xfrm>
            <a:off x="406405" y="2624191"/>
            <a:ext cx="7086216" cy="2940778"/>
          </a:xfrm>
          <a:prstGeom prst="rect">
            <a:avLst/>
          </a:prstGeom>
          <a:noFill/>
        </p:spPr>
      </p:pic>
      <p:sp>
        <p:nvSpPr>
          <p:cNvPr id="2" name="Inhaltsplatzhalter 1">
            <a:extLst>
              <a:ext uri="{FF2B5EF4-FFF2-40B4-BE49-F238E27FC236}">
                <a16:creationId xmlns:a16="http://schemas.microsoft.com/office/drawing/2014/main" id="{EB993906-F655-BE13-A559-E17442AC6041}"/>
              </a:ext>
            </a:extLst>
          </p:cNvPr>
          <p:cNvSpPr>
            <a:spLocks noGrp="1"/>
          </p:cNvSpPr>
          <p:nvPr>
            <p:ph idx="14"/>
          </p:nvPr>
        </p:nvSpPr>
        <p:spPr>
          <a:xfrm>
            <a:off x="7492621" y="2565404"/>
            <a:ext cx="4290868" cy="3678237"/>
          </a:xfrm>
        </p:spPr>
        <p:txBody>
          <a:bodyPr anchor="t">
            <a:normAutofit/>
          </a:bodyPr>
          <a:lstStyle/>
          <a:p>
            <a:pPr marL="342900" indent="-342900">
              <a:buFont typeface="Arial" panose="020B0604020202020204" pitchFamily="34" charset="0"/>
              <a:buChar char="•"/>
            </a:pPr>
            <a:r>
              <a:rPr lang="de-DE" dirty="0"/>
              <a:t>Bevor das Android-System eine App-Komponente starten kann, muss die Manifest-Datei die </a:t>
            </a:r>
            <a:r>
              <a:rPr lang="de-DE" u="sng" dirty="0"/>
              <a:t>Komponente bekannt machen</a:t>
            </a:r>
            <a:endParaRPr lang="de-DE" dirty="0"/>
          </a:p>
          <a:p>
            <a:pPr marL="342900" indent="-342900">
              <a:buFont typeface="Arial" panose="020B0604020202020204" pitchFamily="34" charset="0"/>
              <a:buChar char="•"/>
            </a:pPr>
            <a:r>
              <a:rPr lang="de-DE" dirty="0"/>
              <a:t>Diese Datei befindet sich im </a:t>
            </a:r>
            <a:r>
              <a:rPr lang="de-DE" b="1" dirty="0"/>
              <a:t>Hauptverzeichnis</a:t>
            </a:r>
            <a:r>
              <a:rPr lang="de-DE" dirty="0"/>
              <a:t> des App-Projekts und deklariert </a:t>
            </a:r>
            <a:r>
              <a:rPr lang="de-DE" u="sng" dirty="0"/>
              <a:t>alle Komponenten</a:t>
            </a:r>
            <a:r>
              <a:rPr lang="de-DE" dirty="0"/>
              <a:t> der App</a:t>
            </a:r>
          </a:p>
          <a:p>
            <a:endParaRPr lang="de-DE" dirty="0"/>
          </a:p>
        </p:txBody>
      </p:sp>
    </p:spTree>
    <p:extLst>
      <p:ext uri="{BB962C8B-B14F-4D97-AF65-F5344CB8AC3E}">
        <p14:creationId xmlns:p14="http://schemas.microsoft.com/office/powerpoint/2010/main" val="4166630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C0B18-CCC0-5EC9-006B-26C7FA583DCE}"/>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34673CA9-97B7-E38E-F8D0-9B05922AFB2C}"/>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00E8009A-BCAF-E4FC-36B1-6220738B1FB8}"/>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FE5D85ED-73A7-F371-6B9D-FF95EFF75CDE}"/>
              </a:ext>
            </a:extLst>
          </p:cNvPr>
          <p:cNvSpPr>
            <a:spLocks noGrp="1"/>
          </p:cNvSpPr>
          <p:nvPr>
            <p:ph type="sldNum" sz="quarter" idx="12"/>
          </p:nvPr>
        </p:nvSpPr>
        <p:spPr/>
        <p:txBody>
          <a:bodyPr/>
          <a:lstStyle/>
          <a:p>
            <a:r>
              <a:rPr lang="de-DE"/>
              <a:t>|  </a:t>
            </a:r>
            <a:fld id="{E6B5151A-17C4-4431-8407-112C0160A8B6}" type="slidenum">
              <a:rPr lang="de-DE" smtClean="0"/>
              <a:pPr/>
              <a:t>28</a:t>
            </a:fld>
            <a:endParaRPr lang="de-DE" dirty="0"/>
          </a:p>
        </p:txBody>
      </p:sp>
      <p:sp>
        <p:nvSpPr>
          <p:cNvPr id="3" name="Title 2">
            <a:extLst>
              <a:ext uri="{FF2B5EF4-FFF2-40B4-BE49-F238E27FC236}">
                <a16:creationId xmlns:a16="http://schemas.microsoft.com/office/drawing/2014/main" id="{F9303B28-C495-E2D7-02A1-50D931F80A7C}"/>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770266F5-E723-1329-C82D-D93E7D10EC5E}"/>
              </a:ext>
            </a:extLst>
          </p:cNvPr>
          <p:cNvSpPr>
            <a:spLocks noGrp="1"/>
          </p:cNvSpPr>
          <p:nvPr>
            <p:ph type="body" orient="vert" idx="13"/>
          </p:nvPr>
        </p:nvSpPr>
        <p:spPr/>
        <p:txBody>
          <a:bodyPr/>
          <a:lstStyle/>
          <a:p>
            <a:r>
              <a:rPr lang="de-DE" dirty="0"/>
              <a:t>Manifest-Datei</a:t>
            </a:r>
          </a:p>
        </p:txBody>
      </p:sp>
      <p:sp>
        <p:nvSpPr>
          <p:cNvPr id="2" name="Inhaltsplatzhalter 1">
            <a:extLst>
              <a:ext uri="{FF2B5EF4-FFF2-40B4-BE49-F238E27FC236}">
                <a16:creationId xmlns:a16="http://schemas.microsoft.com/office/drawing/2014/main" id="{3959EDCC-1825-6A33-B17F-FC929B3F1DE0}"/>
              </a:ext>
            </a:extLst>
          </p:cNvPr>
          <p:cNvSpPr>
            <a:spLocks noGrp="1"/>
          </p:cNvSpPr>
          <p:nvPr>
            <p:ph idx="1"/>
          </p:nvPr>
        </p:nvSpPr>
        <p:spPr/>
        <p:txBody>
          <a:bodyPr/>
          <a:lstStyle/>
          <a:p>
            <a:r>
              <a:rPr lang="de-DE" dirty="0"/>
              <a:t>Sie erfüllt </a:t>
            </a:r>
            <a:r>
              <a:rPr lang="de-DE" b="1" dirty="0"/>
              <a:t>mehrere Aufgaben</a:t>
            </a:r>
            <a:r>
              <a:rPr lang="de-DE" dirty="0"/>
              <a:t>:</a:t>
            </a:r>
          </a:p>
          <a:p>
            <a:pPr marL="342900" indent="-342900">
              <a:buFont typeface="Arial" panose="020B0604020202020204" pitchFamily="34" charset="0"/>
              <a:buChar char="•"/>
            </a:pPr>
            <a:r>
              <a:rPr lang="de-DE" dirty="0"/>
              <a:t>Gibt </a:t>
            </a:r>
            <a:r>
              <a:rPr lang="de-DE" u="sng" dirty="0"/>
              <a:t>Benutzerberechtigungen</a:t>
            </a:r>
            <a:r>
              <a:rPr lang="de-DE" dirty="0"/>
              <a:t> an, wie z. B. Internetzugriff oder Leserechte für Kontakte</a:t>
            </a:r>
          </a:p>
          <a:p>
            <a:pPr marL="342900" indent="-342900">
              <a:buFont typeface="Arial" panose="020B0604020202020204" pitchFamily="34" charset="0"/>
              <a:buChar char="•"/>
            </a:pPr>
            <a:r>
              <a:rPr lang="de-DE" dirty="0"/>
              <a:t>Legt das </a:t>
            </a:r>
            <a:r>
              <a:rPr lang="de-DE" u="sng" dirty="0"/>
              <a:t>minimale API-Level</a:t>
            </a:r>
            <a:r>
              <a:rPr lang="de-DE" dirty="0"/>
              <a:t> fest, das die App benötigt</a:t>
            </a:r>
          </a:p>
          <a:p>
            <a:pPr marL="342900" indent="-342900">
              <a:buFont typeface="Arial" panose="020B0604020202020204" pitchFamily="34" charset="0"/>
              <a:buChar char="•"/>
            </a:pPr>
            <a:r>
              <a:rPr lang="de-DE" dirty="0"/>
              <a:t>Gibt </a:t>
            </a:r>
            <a:r>
              <a:rPr lang="de-DE" u="sng" dirty="0"/>
              <a:t>Hardware- und Softwarefunktionen</a:t>
            </a:r>
            <a:r>
              <a:rPr lang="de-DE" dirty="0"/>
              <a:t> an, wie Kamera oder Bluetooth</a:t>
            </a:r>
          </a:p>
          <a:p>
            <a:pPr marL="342900" indent="-342900">
              <a:buFont typeface="Arial" panose="020B0604020202020204" pitchFamily="34" charset="0"/>
              <a:buChar char="•"/>
            </a:pPr>
            <a:r>
              <a:rPr lang="de-DE" dirty="0"/>
              <a:t>Deklariert benötigte </a:t>
            </a:r>
            <a:r>
              <a:rPr lang="de-DE" u="sng" dirty="0"/>
              <a:t>API-Bibliotheken</a:t>
            </a:r>
            <a:r>
              <a:rPr lang="de-DE" dirty="0"/>
              <a:t> wie Google Maps</a:t>
            </a:r>
          </a:p>
          <a:p>
            <a:pPr marL="342900" indent="-342900">
              <a:buFont typeface="Arial" panose="020B0604020202020204" pitchFamily="34" charset="0"/>
              <a:buChar char="•"/>
            </a:pPr>
            <a:endParaRPr lang="de-DE" dirty="0"/>
          </a:p>
        </p:txBody>
      </p:sp>
    </p:spTree>
    <p:extLst>
      <p:ext uri="{BB962C8B-B14F-4D97-AF65-F5344CB8AC3E}">
        <p14:creationId xmlns:p14="http://schemas.microsoft.com/office/powerpoint/2010/main" val="2023490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40E71-BD28-935D-430A-95BB115CA894}"/>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FB5F1E26-E4B4-3310-147E-F5A0CBAAD7E4}"/>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52A59CD5-D5A2-0904-D0B8-C5B3886F90D9}"/>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7E7659B3-F575-E897-BDDA-5F34669F653C}"/>
              </a:ext>
            </a:extLst>
          </p:cNvPr>
          <p:cNvSpPr>
            <a:spLocks noGrp="1"/>
          </p:cNvSpPr>
          <p:nvPr>
            <p:ph type="sldNum" sz="quarter" idx="12"/>
          </p:nvPr>
        </p:nvSpPr>
        <p:spPr/>
        <p:txBody>
          <a:bodyPr/>
          <a:lstStyle/>
          <a:p>
            <a:r>
              <a:rPr lang="de-DE"/>
              <a:t>|  </a:t>
            </a:r>
            <a:fld id="{E6B5151A-17C4-4431-8407-112C0160A8B6}" type="slidenum">
              <a:rPr lang="de-DE" smtClean="0"/>
              <a:pPr/>
              <a:t>29</a:t>
            </a:fld>
            <a:endParaRPr lang="de-DE" dirty="0"/>
          </a:p>
        </p:txBody>
      </p:sp>
      <p:sp>
        <p:nvSpPr>
          <p:cNvPr id="3" name="Title 2">
            <a:extLst>
              <a:ext uri="{FF2B5EF4-FFF2-40B4-BE49-F238E27FC236}">
                <a16:creationId xmlns:a16="http://schemas.microsoft.com/office/drawing/2014/main" id="{CFB3C108-C0DC-FF38-0896-4D22A692CF7F}"/>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BFCF1E79-08DA-ED2A-3ACB-B5F0DA8C31F2}"/>
              </a:ext>
            </a:extLst>
          </p:cNvPr>
          <p:cNvSpPr>
            <a:spLocks noGrp="1"/>
          </p:cNvSpPr>
          <p:nvPr>
            <p:ph type="body" orient="vert" idx="13"/>
          </p:nvPr>
        </p:nvSpPr>
        <p:spPr/>
        <p:txBody>
          <a:bodyPr/>
          <a:lstStyle/>
          <a:p>
            <a:r>
              <a:rPr lang="de-DE" dirty="0"/>
              <a:t>Festlegen von App-Anforderungen</a:t>
            </a:r>
          </a:p>
        </p:txBody>
      </p:sp>
      <p:sp>
        <p:nvSpPr>
          <p:cNvPr id="2" name="Inhaltsplatzhalter 1">
            <a:extLst>
              <a:ext uri="{FF2B5EF4-FFF2-40B4-BE49-F238E27FC236}">
                <a16:creationId xmlns:a16="http://schemas.microsoft.com/office/drawing/2014/main" id="{94FB9E25-FB18-F1A2-8512-F5648A82398E}"/>
              </a:ext>
            </a:extLst>
          </p:cNvPr>
          <p:cNvSpPr>
            <a:spLocks noGrp="1"/>
          </p:cNvSpPr>
          <p:nvPr>
            <p:ph idx="1"/>
          </p:nvPr>
        </p:nvSpPr>
        <p:spPr/>
        <p:txBody>
          <a:bodyPr/>
          <a:lstStyle/>
          <a:p>
            <a:pPr marL="342900" indent="-342900">
              <a:buFont typeface="Arial" panose="020B0604020202020204" pitchFamily="34" charset="0"/>
              <a:buChar char="•"/>
            </a:pPr>
            <a:r>
              <a:rPr lang="de-DE" dirty="0"/>
              <a:t>Da Android auf </a:t>
            </a:r>
            <a:r>
              <a:rPr lang="de-DE" b="1" dirty="0"/>
              <a:t>verschiedenen Gerätetypen</a:t>
            </a:r>
            <a:r>
              <a:rPr lang="de-DE" dirty="0"/>
              <a:t> läuft, sollten in der Manifest-Datei die benötigten Funktionen und API-Level deklariert werden, um sicherzustellen, dass die App nur auf kompatiblen Geräten installiert werden kann</a:t>
            </a:r>
          </a:p>
          <a:p>
            <a:pPr marL="342900" indent="-342900">
              <a:buFont typeface="Arial" panose="020B0604020202020204" pitchFamily="34" charset="0"/>
              <a:buChar char="•"/>
            </a:pPr>
            <a:r>
              <a:rPr lang="de-DE" dirty="0"/>
              <a:t>Diese Anforderungen werden nicht vom System, sondern z. B. vom Google Play Store verwendet, um Geräte zu filtern</a:t>
            </a:r>
          </a:p>
        </p:txBody>
      </p:sp>
    </p:spTree>
    <p:extLst>
      <p:ext uri="{BB962C8B-B14F-4D97-AF65-F5344CB8AC3E}">
        <p14:creationId xmlns:p14="http://schemas.microsoft.com/office/powerpoint/2010/main" val="359386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ED27C83B-AFF1-4481-8B2C-9F89E151C271}"/>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36B10D6F-4133-4EB3-84F5-EAA0F10441FB}"/>
              </a:ext>
            </a:extLst>
          </p:cNvPr>
          <p:cNvSpPr>
            <a:spLocks noGrp="1"/>
          </p:cNvSpPr>
          <p:nvPr>
            <p:ph type="ftr" sz="quarter" idx="11"/>
          </p:nvPr>
        </p:nvSpPr>
        <p:spPr/>
        <p:txBody>
          <a:bodyPr/>
          <a:lstStyle/>
          <a:p>
            <a:r>
              <a:rPr lang="de-DE" dirty="0"/>
              <a:t>Christian Deme / Fakultät Informatik / Angewandte Informatik / Prof. Dr.-Ing. Wolfgang Hess | </a:t>
            </a:r>
            <a:r>
              <a:rPr lang="de-DE" dirty="0" err="1"/>
              <a:t>WiSe</a:t>
            </a:r>
            <a:r>
              <a:rPr lang="de-DE" dirty="0"/>
              <a:t> 2024/25</a:t>
            </a:r>
          </a:p>
        </p:txBody>
      </p:sp>
      <p:sp>
        <p:nvSpPr>
          <p:cNvPr id="14" name="Foliennummernplatzhalter 13">
            <a:extLst>
              <a:ext uri="{FF2B5EF4-FFF2-40B4-BE49-F238E27FC236}">
                <a16:creationId xmlns:a16="http://schemas.microsoft.com/office/drawing/2014/main" id="{52E18CA5-D594-4EE5-B52A-7B6FCA1613D0}"/>
              </a:ext>
            </a:extLst>
          </p:cNvPr>
          <p:cNvSpPr>
            <a:spLocks noGrp="1"/>
          </p:cNvSpPr>
          <p:nvPr>
            <p:ph type="sldNum" sz="quarter" idx="12"/>
          </p:nvPr>
        </p:nvSpPr>
        <p:spPr/>
        <p:txBody>
          <a:bodyPr/>
          <a:lstStyle/>
          <a:p>
            <a:r>
              <a:rPr lang="de-DE"/>
              <a:t>|  </a:t>
            </a:r>
            <a:fld id="{E6B5151A-17C4-4431-8407-112C0160A8B6}" type="slidenum">
              <a:rPr lang="de-DE" smtClean="0"/>
              <a:pPr/>
              <a:t>3</a:t>
            </a:fld>
            <a:endParaRPr lang="de-DE" dirty="0"/>
          </a:p>
        </p:txBody>
      </p:sp>
      <p:sp>
        <p:nvSpPr>
          <p:cNvPr id="10" name="Titel 9"/>
          <p:cNvSpPr>
            <a:spLocks noGrp="1"/>
          </p:cNvSpPr>
          <p:nvPr>
            <p:ph type="title"/>
          </p:nvPr>
        </p:nvSpPr>
        <p:spPr/>
        <p:txBody>
          <a:bodyPr/>
          <a:lstStyle/>
          <a:p>
            <a:r>
              <a:rPr lang="de-DE" dirty="0"/>
              <a:t>RECAP</a:t>
            </a:r>
          </a:p>
        </p:txBody>
      </p:sp>
      <p:sp>
        <p:nvSpPr>
          <p:cNvPr id="6" name="Content Placeholder 5">
            <a:extLst>
              <a:ext uri="{FF2B5EF4-FFF2-40B4-BE49-F238E27FC236}">
                <a16:creationId xmlns:a16="http://schemas.microsoft.com/office/drawing/2014/main" id="{8A30A769-5E4C-3365-A2F8-96E109916C81}"/>
              </a:ext>
            </a:extLst>
          </p:cNvPr>
          <p:cNvSpPr>
            <a:spLocks noGrp="1"/>
          </p:cNvSpPr>
          <p:nvPr>
            <p:ph idx="13"/>
          </p:nvPr>
        </p:nvSpPr>
        <p:spPr/>
        <p:txBody>
          <a:bodyPr/>
          <a:lstStyle/>
          <a:p>
            <a:pPr>
              <a:lnSpc>
                <a:spcPct val="100000"/>
              </a:lnSpc>
            </a:pPr>
            <a:r>
              <a:rPr lang="en-DE" sz="2000" u="sng" dirty="0"/>
              <a:t>Entwurfskonzepte</a:t>
            </a:r>
          </a:p>
          <a:p>
            <a:pPr marL="630903" lvl="1" indent="-342900">
              <a:lnSpc>
                <a:spcPct val="100000"/>
              </a:lnSpc>
              <a:buFont typeface="Arial" panose="020B0604020202020204" pitchFamily="34" charset="0"/>
              <a:buChar char="•"/>
            </a:pPr>
            <a:r>
              <a:rPr lang="en-DE" sz="2000" dirty="0"/>
              <a:t>Design Thinking und User Requirements Engineering</a:t>
            </a:r>
          </a:p>
          <a:p>
            <a:pPr marL="630903" lvl="1" indent="-342900">
              <a:lnSpc>
                <a:spcPct val="100000"/>
              </a:lnSpc>
              <a:buFont typeface="Arial" panose="020B0604020202020204" pitchFamily="34" charset="0"/>
              <a:buChar char="•"/>
            </a:pPr>
            <a:r>
              <a:rPr lang="en-DE" sz="2000" dirty="0"/>
              <a:t>Projektmanagement</a:t>
            </a:r>
          </a:p>
          <a:p>
            <a:pPr marL="342900" indent="-342900">
              <a:lnSpc>
                <a:spcPct val="100000"/>
              </a:lnSpc>
              <a:buFont typeface="Arial" panose="020B0604020202020204" pitchFamily="34" charset="0"/>
              <a:buChar char="•"/>
            </a:pPr>
            <a:endParaRPr lang="en-DE" sz="2000" dirty="0"/>
          </a:p>
          <a:p>
            <a:pPr>
              <a:lnSpc>
                <a:spcPct val="100000"/>
              </a:lnSpc>
            </a:pPr>
            <a:r>
              <a:rPr lang="en-DE" sz="2000" u="sng" dirty="0"/>
              <a:t>Prototyping</a:t>
            </a:r>
          </a:p>
          <a:p>
            <a:pPr marL="630903" lvl="1" indent="-342900">
              <a:lnSpc>
                <a:spcPct val="100000"/>
              </a:lnSpc>
              <a:buFont typeface="Arial" panose="020B0604020202020204" pitchFamily="34" charset="0"/>
              <a:buChar char="•"/>
            </a:pPr>
            <a:r>
              <a:rPr lang="en-DE" sz="2000" dirty="0"/>
              <a:t>Erstellung von Mockups und Wireframes</a:t>
            </a:r>
          </a:p>
          <a:p>
            <a:pPr>
              <a:lnSpc>
                <a:spcPct val="100000"/>
              </a:lnSpc>
            </a:pPr>
            <a:endParaRPr lang="en-DE" sz="2000" u="sng" dirty="0"/>
          </a:p>
          <a:p>
            <a:pPr>
              <a:lnSpc>
                <a:spcPct val="100000"/>
              </a:lnSpc>
            </a:pPr>
            <a:r>
              <a:rPr lang="en-DE" sz="2000" u="sng" dirty="0"/>
              <a:t>Projektmanagement</a:t>
            </a:r>
          </a:p>
        </p:txBody>
      </p:sp>
    </p:spTree>
    <p:extLst>
      <p:ext uri="{BB962C8B-B14F-4D97-AF65-F5344CB8AC3E}">
        <p14:creationId xmlns:p14="http://schemas.microsoft.com/office/powerpoint/2010/main" val="4029869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E23FA-6756-817C-ED3B-BEAE59D21ECA}"/>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4686F85B-A225-9014-DBE6-7848D3037693}"/>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FA09B3D7-9225-2070-DD6A-27881339EBFD}"/>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C0361E31-03AE-D55D-0A2C-1B5DD5DEDF8A}"/>
              </a:ext>
            </a:extLst>
          </p:cNvPr>
          <p:cNvSpPr>
            <a:spLocks noGrp="1"/>
          </p:cNvSpPr>
          <p:nvPr>
            <p:ph type="sldNum" sz="quarter" idx="12"/>
          </p:nvPr>
        </p:nvSpPr>
        <p:spPr/>
        <p:txBody>
          <a:bodyPr/>
          <a:lstStyle/>
          <a:p>
            <a:r>
              <a:rPr lang="de-DE"/>
              <a:t>|  </a:t>
            </a:r>
            <a:fld id="{E6B5151A-17C4-4431-8407-112C0160A8B6}" type="slidenum">
              <a:rPr lang="de-DE" smtClean="0"/>
              <a:pPr/>
              <a:t>30</a:t>
            </a:fld>
            <a:endParaRPr lang="de-DE" dirty="0"/>
          </a:p>
        </p:txBody>
      </p:sp>
      <p:sp>
        <p:nvSpPr>
          <p:cNvPr id="3" name="Title 2">
            <a:extLst>
              <a:ext uri="{FF2B5EF4-FFF2-40B4-BE49-F238E27FC236}">
                <a16:creationId xmlns:a16="http://schemas.microsoft.com/office/drawing/2014/main" id="{29F9F3A4-823D-EAFD-BC9C-D6BB7C57A334}"/>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746E1171-C5C3-8588-B2C0-C25C86B8E210}"/>
              </a:ext>
            </a:extLst>
          </p:cNvPr>
          <p:cNvSpPr>
            <a:spLocks noGrp="1"/>
          </p:cNvSpPr>
          <p:nvPr>
            <p:ph type="body" orient="vert" idx="13"/>
          </p:nvPr>
        </p:nvSpPr>
        <p:spPr/>
        <p:txBody>
          <a:bodyPr/>
          <a:lstStyle/>
          <a:p>
            <a:r>
              <a:rPr lang="de-DE" dirty="0"/>
              <a:t>Ressourcen</a:t>
            </a:r>
          </a:p>
        </p:txBody>
      </p:sp>
      <p:sp>
        <p:nvSpPr>
          <p:cNvPr id="2" name="Inhaltsplatzhalter 1">
            <a:extLst>
              <a:ext uri="{FF2B5EF4-FFF2-40B4-BE49-F238E27FC236}">
                <a16:creationId xmlns:a16="http://schemas.microsoft.com/office/drawing/2014/main" id="{59B8480F-D3B7-F7B3-DF73-D7DF042C9EBB}"/>
              </a:ext>
            </a:extLst>
          </p:cNvPr>
          <p:cNvSpPr>
            <a:spLocks noGrp="1"/>
          </p:cNvSpPr>
          <p:nvPr>
            <p:ph idx="1"/>
          </p:nvPr>
        </p:nvSpPr>
        <p:spPr/>
        <p:txBody>
          <a:bodyPr/>
          <a:lstStyle/>
          <a:p>
            <a:pPr marL="342900" indent="-342900">
              <a:buFont typeface="Arial" panose="020B0604020202020204" pitchFamily="34" charset="0"/>
              <a:buChar char="•"/>
            </a:pPr>
            <a:r>
              <a:rPr lang="de-DE" noProof="0" dirty="0"/>
              <a:t>Elemente wie Bilder, Audiodateien und visuelle Elemente, die </a:t>
            </a:r>
            <a:r>
              <a:rPr lang="de-DE" u="sng" noProof="0" dirty="0"/>
              <a:t>unabhängig vom Quellcode</a:t>
            </a:r>
            <a:r>
              <a:rPr lang="de-DE" noProof="0" dirty="0"/>
              <a:t> definiert sind</a:t>
            </a:r>
          </a:p>
          <a:p>
            <a:pPr marL="342900" indent="-342900">
              <a:buFont typeface="Arial" panose="020B0604020202020204" pitchFamily="34" charset="0"/>
              <a:buChar char="•"/>
            </a:pPr>
            <a:r>
              <a:rPr lang="de-DE" noProof="0" dirty="0"/>
              <a:t>App kann dadurch </a:t>
            </a:r>
            <a:r>
              <a:rPr lang="de-DE" u="sng" noProof="0" dirty="0"/>
              <a:t>für unterschiedliche Gerätekonfigurationen</a:t>
            </a:r>
            <a:r>
              <a:rPr lang="de-DE" noProof="0" dirty="0"/>
              <a:t>, wie verschiedene Sprachen und Bildschirmgrößen, optimiert werden</a:t>
            </a:r>
          </a:p>
          <a:p>
            <a:pPr marL="342900" indent="-342900">
              <a:buFont typeface="Arial" panose="020B0604020202020204" pitchFamily="34" charset="0"/>
              <a:buChar char="•"/>
            </a:pPr>
            <a:r>
              <a:rPr lang="de-DE" dirty="0"/>
              <a:t>Jede Ressource hat eine </a:t>
            </a:r>
            <a:r>
              <a:rPr lang="de-DE" b="1" dirty="0"/>
              <a:t>eindeutige ID</a:t>
            </a:r>
          </a:p>
          <a:p>
            <a:r>
              <a:rPr lang="de-DE" u="sng" dirty="0"/>
              <a:t>Beispiel</a:t>
            </a:r>
            <a:r>
              <a:rPr lang="de-DE" dirty="0"/>
              <a:t>: Bild namens </a:t>
            </a:r>
            <a:r>
              <a:rPr lang="de-DE" dirty="0" err="1"/>
              <a:t>logo.png</a:t>
            </a:r>
            <a:r>
              <a:rPr lang="de-DE" dirty="0"/>
              <a:t>, das im Verzeichnis </a:t>
            </a:r>
            <a:r>
              <a:rPr lang="de-DE" dirty="0" err="1"/>
              <a:t>res</a:t>
            </a:r>
            <a:r>
              <a:rPr lang="de-DE" dirty="0"/>
              <a:t>/</a:t>
            </a:r>
            <a:r>
              <a:rPr lang="de-DE" dirty="0" err="1"/>
              <a:t>drawable</a:t>
            </a:r>
            <a:r>
              <a:rPr lang="de-DE" dirty="0"/>
              <a:t>/ gespeichert ist, eine ID </a:t>
            </a:r>
            <a:r>
              <a:rPr lang="de-DE" dirty="0" err="1"/>
              <a:t>R.drawable.logo</a:t>
            </a:r>
            <a:r>
              <a:rPr lang="de-DE" dirty="0"/>
              <a:t>, die als Ganzzahl-ID referenziert und in die Benutzeroberfläche eingebunden werden kann</a:t>
            </a:r>
            <a:endParaRPr lang="de-DE" noProof="0" dirty="0"/>
          </a:p>
        </p:txBody>
      </p:sp>
    </p:spTree>
    <p:extLst>
      <p:ext uri="{BB962C8B-B14F-4D97-AF65-F5344CB8AC3E}">
        <p14:creationId xmlns:p14="http://schemas.microsoft.com/office/powerpoint/2010/main" val="510894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FF492-8509-F086-16D4-27AAF089EDAA}"/>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00F09BEF-1877-A3A5-2D23-B5B9F5A21314}"/>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36822EE2-0942-1235-07F0-BE97F0212A53}"/>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4FE4A278-E7D2-C6BD-DA8A-6496F0B985CF}"/>
              </a:ext>
            </a:extLst>
          </p:cNvPr>
          <p:cNvSpPr>
            <a:spLocks noGrp="1"/>
          </p:cNvSpPr>
          <p:nvPr>
            <p:ph type="sldNum" sz="quarter" idx="12"/>
          </p:nvPr>
        </p:nvSpPr>
        <p:spPr/>
        <p:txBody>
          <a:bodyPr/>
          <a:lstStyle/>
          <a:p>
            <a:r>
              <a:rPr lang="de-DE"/>
              <a:t>|  </a:t>
            </a:r>
            <a:fld id="{E6B5151A-17C4-4431-8407-112C0160A8B6}" type="slidenum">
              <a:rPr lang="de-DE" smtClean="0"/>
              <a:pPr/>
              <a:t>31</a:t>
            </a:fld>
            <a:endParaRPr lang="de-DE" dirty="0"/>
          </a:p>
        </p:txBody>
      </p:sp>
      <p:sp>
        <p:nvSpPr>
          <p:cNvPr id="3" name="Title 2">
            <a:extLst>
              <a:ext uri="{FF2B5EF4-FFF2-40B4-BE49-F238E27FC236}">
                <a16:creationId xmlns:a16="http://schemas.microsoft.com/office/drawing/2014/main" id="{00EA0D3F-B63A-4DFA-2282-9232FFC38184}"/>
              </a:ext>
            </a:extLst>
          </p:cNvPr>
          <p:cNvSpPr>
            <a:spLocks noGrp="1"/>
          </p:cNvSpPr>
          <p:nvPr>
            <p:ph type="title"/>
          </p:nvPr>
        </p:nvSpPr>
        <p:spPr/>
        <p:txBody>
          <a:bodyPr/>
          <a:lstStyle/>
          <a:p>
            <a:r>
              <a:rPr lang="en-DE" dirty="0"/>
              <a:t>N</a:t>
            </a:r>
            <a:r>
              <a:rPr lang="en-GB" dirty="0"/>
              <a:t>a</a:t>
            </a:r>
            <a:r>
              <a:rPr lang="en-DE" dirty="0"/>
              <a:t>vigation innerhalb von Android</a:t>
            </a:r>
          </a:p>
        </p:txBody>
      </p:sp>
      <p:sp>
        <p:nvSpPr>
          <p:cNvPr id="2" name="Inhaltsplatzhalter 1">
            <a:extLst>
              <a:ext uri="{FF2B5EF4-FFF2-40B4-BE49-F238E27FC236}">
                <a16:creationId xmlns:a16="http://schemas.microsoft.com/office/drawing/2014/main" id="{C8DC4B5F-F7F6-1E03-934F-B7D5A5E9ED7E}"/>
              </a:ext>
            </a:extLst>
          </p:cNvPr>
          <p:cNvSpPr>
            <a:spLocks noGrp="1"/>
          </p:cNvSpPr>
          <p:nvPr>
            <p:ph idx="1"/>
          </p:nvPr>
        </p:nvSpPr>
        <p:spPr>
          <a:xfrm>
            <a:off x="406405" y="2170286"/>
            <a:ext cx="4677039" cy="4073356"/>
          </a:xfrm>
        </p:spPr>
        <p:txBody>
          <a:bodyPr/>
          <a:lstStyle/>
          <a:p>
            <a:pPr marL="342900" indent="-342900">
              <a:buFont typeface="Arial" panose="020B0604020202020204" pitchFamily="34" charset="0"/>
              <a:buChar char="•"/>
            </a:pPr>
            <a:r>
              <a:rPr lang="de-DE" noProof="0" dirty="0"/>
              <a:t>Buttons</a:t>
            </a:r>
          </a:p>
          <a:p>
            <a:pPr marL="342900" indent="-342900">
              <a:buFont typeface="Arial" panose="020B0604020202020204" pitchFamily="34" charset="0"/>
              <a:buChar char="•"/>
            </a:pPr>
            <a:r>
              <a:rPr lang="de-DE" dirty="0"/>
              <a:t>Touchscreen und Gesten</a:t>
            </a:r>
            <a:endParaRPr lang="de-DE" noProof="0" dirty="0"/>
          </a:p>
        </p:txBody>
      </p:sp>
      <p:pic>
        <p:nvPicPr>
          <p:cNvPr id="5122" name="Picture 2" descr="Image preview">
            <a:extLst>
              <a:ext uri="{FF2B5EF4-FFF2-40B4-BE49-F238E27FC236}">
                <a16:creationId xmlns:a16="http://schemas.microsoft.com/office/drawing/2014/main" id="{D952304C-E56E-86A4-69E1-0E0877788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343" y="2060306"/>
            <a:ext cx="6208146" cy="415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49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C95AC-BF51-2621-1805-7A7B946BD6F4}"/>
            </a:ext>
          </a:extLst>
        </p:cNvPr>
        <p:cNvGrpSpPr/>
        <p:nvPr/>
      </p:nvGrpSpPr>
      <p:grpSpPr>
        <a:xfrm>
          <a:off x="0" y="0"/>
          <a:ext cx="0" cy="0"/>
          <a:chOff x="0" y="0"/>
          <a:chExt cx="0" cy="0"/>
        </a:xfrm>
      </p:grpSpPr>
      <p:pic>
        <p:nvPicPr>
          <p:cNvPr id="34" name="Picture 33" descr="Ein Bild, das Kreis, Farbigkeit, Symmetrie, Fraktalkunst enthält.&#10;&#10;Automatisch generierte Beschreibung">
            <a:extLst>
              <a:ext uri="{FF2B5EF4-FFF2-40B4-BE49-F238E27FC236}">
                <a16:creationId xmlns:a16="http://schemas.microsoft.com/office/drawing/2014/main" id="{0857AD4A-84B7-B0B0-E06C-E4E103ECAADF}"/>
              </a:ext>
            </a:extLst>
          </p:cNvPr>
          <p:cNvPicPr>
            <a:picLocks noChangeAspect="1"/>
          </p:cNvPicPr>
          <p:nvPr/>
        </p:nvPicPr>
        <p:blipFill rotWithShape="1">
          <a:blip r:embed="rId3"/>
          <a:srcRect t="14789" b="13591"/>
          <a:stretch/>
        </p:blipFill>
        <p:spPr>
          <a:xfrm>
            <a:off x="61897" y="1247775"/>
            <a:ext cx="12191980" cy="5610225"/>
          </a:xfrm>
          <a:prstGeom prst="rect">
            <a:avLst/>
          </a:prstGeom>
          <a:noFill/>
        </p:spPr>
      </p:pic>
      <p:sp>
        <p:nvSpPr>
          <p:cNvPr id="12" name="Titel 11">
            <a:extLst>
              <a:ext uri="{FF2B5EF4-FFF2-40B4-BE49-F238E27FC236}">
                <a16:creationId xmlns:a16="http://schemas.microsoft.com/office/drawing/2014/main" id="{2ACB94EE-EFF0-640D-D221-87E458924644}"/>
              </a:ext>
            </a:extLst>
          </p:cNvPr>
          <p:cNvSpPr>
            <a:spLocks noGrp="1"/>
          </p:cNvSpPr>
          <p:nvPr>
            <p:ph type="ctrTitle"/>
          </p:nvPr>
        </p:nvSpPr>
        <p:spPr>
          <a:xfrm>
            <a:off x="0" y="4176717"/>
            <a:ext cx="12192000" cy="2681286"/>
          </a:xfrm>
        </p:spPr>
        <p:txBody>
          <a:bodyPr anchor="t">
            <a:normAutofit/>
          </a:bodyPr>
          <a:lstStyle/>
          <a:p>
            <a:r>
              <a:rPr lang="de-DE" dirty="0"/>
              <a:t>ANDROID STUDIO</a:t>
            </a:r>
          </a:p>
        </p:txBody>
      </p:sp>
      <p:sp>
        <p:nvSpPr>
          <p:cNvPr id="38" name="Vertical Text Placeholder 5">
            <a:extLst>
              <a:ext uri="{FF2B5EF4-FFF2-40B4-BE49-F238E27FC236}">
                <a16:creationId xmlns:a16="http://schemas.microsoft.com/office/drawing/2014/main" id="{55A16D74-0186-0261-6EC8-6436BD1EC537}"/>
              </a:ext>
            </a:extLst>
          </p:cNvPr>
          <p:cNvSpPr>
            <a:spLocks noGrp="1"/>
          </p:cNvSpPr>
          <p:nvPr>
            <p:ph type="body" orient="vert" idx="20"/>
          </p:nvPr>
        </p:nvSpPr>
        <p:spPr>
          <a:xfrm>
            <a:off x="1026000" y="4914406"/>
            <a:ext cx="180000" cy="288000"/>
          </a:xfrm>
        </p:spPr>
        <p:txBody>
          <a:bodyPr/>
          <a:lstStyle/>
          <a:p>
            <a:endParaRPr lang="en-US"/>
          </a:p>
        </p:txBody>
      </p:sp>
      <p:sp>
        <p:nvSpPr>
          <p:cNvPr id="11" name="Datumsplatzhalter 10" hidden="1">
            <a:extLst>
              <a:ext uri="{FF2B5EF4-FFF2-40B4-BE49-F238E27FC236}">
                <a16:creationId xmlns:a16="http://schemas.microsoft.com/office/drawing/2014/main" id="{757A96E4-469F-355F-EF93-0BEE47144A78}"/>
              </a:ext>
            </a:extLst>
          </p:cNvPr>
          <p:cNvSpPr>
            <a:spLocks noGrp="1"/>
          </p:cNvSpPr>
          <p:nvPr>
            <p:ph type="dt" sz="half" idx="10"/>
          </p:nvPr>
        </p:nvSpPr>
        <p:spPr/>
        <p:txBody>
          <a:bodyPr/>
          <a:lstStyle/>
          <a:p>
            <a:pPr>
              <a:spcAft>
                <a:spcPts val="600"/>
              </a:spcAft>
            </a:pPr>
            <a:r>
              <a:rPr lang="de-DE"/>
              <a:t>Campus Sontheim</a:t>
            </a:r>
          </a:p>
        </p:txBody>
      </p:sp>
      <p:sp>
        <p:nvSpPr>
          <p:cNvPr id="13" name="Fußzeilenplatzhalter 12">
            <a:extLst>
              <a:ext uri="{FF2B5EF4-FFF2-40B4-BE49-F238E27FC236}">
                <a16:creationId xmlns:a16="http://schemas.microsoft.com/office/drawing/2014/main" id="{9308E395-29EE-E7B7-8CA7-4E554B7AD1E4}"/>
              </a:ext>
            </a:extLst>
          </p:cNvPr>
          <p:cNvSpPr>
            <a:spLocks noGrp="1"/>
          </p:cNvSpPr>
          <p:nvPr>
            <p:ph type="ftr" sz="quarter" idx="4294967295"/>
          </p:nvPr>
        </p:nvSpPr>
        <p:spPr>
          <a:xfrm>
            <a:off x="406401" y="6984001"/>
            <a:ext cx="7375299" cy="216000"/>
          </a:xfrm>
        </p:spPr>
        <p:txBody>
          <a:bodyPr/>
          <a:lstStyle/>
          <a:p>
            <a:pPr>
              <a:spcAft>
                <a:spcPts val="600"/>
              </a:spcAft>
            </a:pPr>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3D22F071-772B-5D99-CA8D-4CA67AAEB319}"/>
              </a:ext>
            </a:extLst>
          </p:cNvPr>
          <p:cNvSpPr>
            <a:spLocks noGrp="1"/>
          </p:cNvSpPr>
          <p:nvPr>
            <p:ph type="sldNum" sz="quarter" idx="4294967295"/>
          </p:nvPr>
        </p:nvSpPr>
        <p:spPr>
          <a:xfrm>
            <a:off x="9883775" y="6983413"/>
            <a:ext cx="1900238" cy="215900"/>
          </a:xfrm>
        </p:spPr>
        <p:txBody>
          <a:bodyPr/>
          <a:lstStyle/>
          <a:p>
            <a:pPr>
              <a:spcAft>
                <a:spcPts val="600"/>
              </a:spcAft>
            </a:pPr>
            <a:r>
              <a:rPr lang="de-DE"/>
              <a:t>|  </a:t>
            </a:r>
            <a:fld id="{E6B5151A-17C4-4431-8407-112C0160A8B6}" type="slidenum">
              <a:rPr lang="de-DE" smtClean="0"/>
              <a:pPr>
                <a:spcAft>
                  <a:spcPts val="600"/>
                </a:spcAft>
              </a:pPr>
              <a:t>32</a:t>
            </a:fld>
            <a:endParaRPr lang="de-DE"/>
          </a:p>
        </p:txBody>
      </p:sp>
      <p:sp>
        <p:nvSpPr>
          <p:cNvPr id="3" name="Datumsplatzhalter 10">
            <a:extLst>
              <a:ext uri="{FF2B5EF4-FFF2-40B4-BE49-F238E27FC236}">
                <a16:creationId xmlns:a16="http://schemas.microsoft.com/office/drawing/2014/main" id="{A046515C-A8AB-C3BD-CA17-CA58D9B96CF2}"/>
              </a:ext>
            </a:extLst>
          </p:cNvPr>
          <p:cNvSpPr txBox="1">
            <a:spLocks/>
          </p:cNvSpPr>
          <p:nvPr/>
        </p:nvSpPr>
        <p:spPr>
          <a:xfrm>
            <a:off x="406401" y="260078"/>
            <a:ext cx="7375299" cy="252000"/>
          </a:xfrm>
          <a:prstGeom prst="rect">
            <a:avLst/>
          </a:prstGeom>
        </p:spPr>
        <p:txBody>
          <a:bodyPr vert="horz" lIns="0" tIns="0" rIns="0" bIns="0" rtlCol="0" anchor="t" anchorCtr="0">
            <a:normAutofit/>
          </a:bodyPr>
          <a:lstStyle>
            <a:defPPr>
              <a:defRPr lang="de-DE"/>
            </a:defPPr>
            <a:lvl1pPr marL="0" indent="0" algn="l" defTabSz="914400" rtl="0" eaLnBrk="1" latinLnBrk="0" hangingPunct="1">
              <a:lnSpc>
                <a:spcPct val="100000"/>
              </a:lnSpc>
              <a:spcBef>
                <a:spcPts val="0"/>
              </a:spcBef>
              <a:buFont typeface="Arial" panose="020B0604020202020204" pitchFamily="34" charset="0"/>
              <a:buNone/>
              <a:defRPr sz="1420" b="1" kern="1200" spc="60" baseline="0">
                <a:solidFill>
                  <a:schemeClr val="tx1"/>
                </a:solidFill>
                <a:latin typeface="+mj-lt"/>
                <a:ea typeface="+mn-ea"/>
                <a:cs typeface="+mn-cs"/>
              </a:defRPr>
            </a:lvl1pPr>
            <a:lvl2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2pPr>
            <a:lvl3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3pPr>
            <a:lvl4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4pPr>
            <a:lvl5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5pPr>
            <a:lvl6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6pPr>
            <a:lvl7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7pPr>
            <a:lvl8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8pPr>
            <a:lvl9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9pPr>
          </a:lstStyle>
          <a:p>
            <a:pPr>
              <a:spcAft>
                <a:spcPts val="600"/>
              </a:spcAft>
            </a:pPr>
            <a:r>
              <a:rPr lang="de-DE"/>
              <a:t>Campus Sontheim</a:t>
            </a:r>
            <a:endParaRPr lang="de-DE" dirty="0"/>
          </a:p>
        </p:txBody>
      </p:sp>
    </p:spTree>
    <p:extLst>
      <p:ext uri="{BB962C8B-B14F-4D97-AF65-F5344CB8AC3E}">
        <p14:creationId xmlns:p14="http://schemas.microsoft.com/office/powerpoint/2010/main" val="3864607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2C739-A9E5-C03A-C3B2-7B9D0E3D24FE}"/>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BC89610B-4888-4B2C-9BEC-A3D337B4B780}"/>
              </a:ext>
            </a:extLst>
          </p:cNvPr>
          <p:cNvSpPr>
            <a:spLocks noGrp="1"/>
          </p:cNvSpPr>
          <p:nvPr>
            <p:ph type="dt" sz="half" idx="10"/>
          </p:nvPr>
        </p:nvSpPr>
        <p:spPr>
          <a:xfrm>
            <a:off x="406401" y="274365"/>
            <a:ext cx="7375299" cy="216000"/>
          </a:xfrm>
        </p:spPr>
        <p:txBody>
          <a:bodyPr anchor="t">
            <a:normAutofit/>
          </a:bodyPr>
          <a:lstStyle/>
          <a:p>
            <a:pPr>
              <a:spcAft>
                <a:spcPts val="600"/>
              </a:spcAft>
            </a:pPr>
            <a:r>
              <a:rPr lang="de-DE"/>
              <a:t>Campus Sontheim</a:t>
            </a:r>
          </a:p>
        </p:txBody>
      </p:sp>
      <p:sp>
        <p:nvSpPr>
          <p:cNvPr id="13" name="Fußzeilenplatzhalter 12">
            <a:extLst>
              <a:ext uri="{FF2B5EF4-FFF2-40B4-BE49-F238E27FC236}">
                <a16:creationId xmlns:a16="http://schemas.microsoft.com/office/drawing/2014/main" id="{F6D49122-6315-6BCA-3764-55D2F3BCB36B}"/>
              </a:ext>
            </a:extLst>
          </p:cNvPr>
          <p:cNvSpPr>
            <a:spLocks noGrp="1"/>
          </p:cNvSpPr>
          <p:nvPr>
            <p:ph type="ftr" sz="quarter" idx="11"/>
          </p:nvPr>
        </p:nvSpPr>
        <p:spPr>
          <a:xfrm>
            <a:off x="406401" y="6515213"/>
            <a:ext cx="7375299" cy="216000"/>
          </a:xfrm>
        </p:spPr>
        <p:txBody>
          <a:bodyPr anchor="t">
            <a:normAutofit/>
          </a:bodyPr>
          <a:lstStyle/>
          <a:p>
            <a:pPr>
              <a:spcAft>
                <a:spcPts val="600"/>
              </a:spcAft>
            </a:pPr>
            <a:r>
              <a:rPr lang="de-DE"/>
              <a:t>Christian Deme / Fakultät Informatik / Angewandte Informatik / Prof. Dr.-Ing. Wolfgang Hess | WiSe 2024/25</a:t>
            </a:r>
          </a:p>
        </p:txBody>
      </p:sp>
      <p:sp>
        <p:nvSpPr>
          <p:cNvPr id="14" name="Foliennummernplatzhalter 13">
            <a:extLst>
              <a:ext uri="{FF2B5EF4-FFF2-40B4-BE49-F238E27FC236}">
                <a16:creationId xmlns:a16="http://schemas.microsoft.com/office/drawing/2014/main" id="{7EA29321-175F-B286-AE7A-76CEB00E14B7}"/>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de-DE" dirty="0"/>
              <a:t>|  </a:t>
            </a:r>
            <a:fld id="{E6B5151A-17C4-4431-8407-112C0160A8B6}" type="slidenum">
              <a:rPr lang="de-DE" smtClean="0"/>
              <a:pPr>
                <a:spcAft>
                  <a:spcPts val="600"/>
                </a:spcAft>
              </a:pPr>
              <a:t>33</a:t>
            </a:fld>
            <a:endParaRPr lang="de-DE" dirty="0"/>
          </a:p>
        </p:txBody>
      </p:sp>
      <p:sp>
        <p:nvSpPr>
          <p:cNvPr id="10" name="Titel 9">
            <a:extLst>
              <a:ext uri="{FF2B5EF4-FFF2-40B4-BE49-F238E27FC236}">
                <a16:creationId xmlns:a16="http://schemas.microsoft.com/office/drawing/2014/main" id="{FFFA95BC-B117-C9E3-3912-2491346C17CD}"/>
              </a:ext>
            </a:extLst>
          </p:cNvPr>
          <p:cNvSpPr>
            <a:spLocks noGrp="1"/>
          </p:cNvSpPr>
          <p:nvPr>
            <p:ph type="title"/>
          </p:nvPr>
        </p:nvSpPr>
        <p:spPr>
          <a:xfrm>
            <a:off x="406405" y="898525"/>
            <a:ext cx="11377084" cy="863600"/>
          </a:xfrm>
        </p:spPr>
        <p:txBody>
          <a:bodyPr anchor="t">
            <a:normAutofit/>
          </a:bodyPr>
          <a:lstStyle/>
          <a:p>
            <a:r>
              <a:rPr lang="de-DE" dirty="0"/>
              <a:t>ANDROID STUDIO</a:t>
            </a:r>
          </a:p>
        </p:txBody>
      </p:sp>
      <p:sp>
        <p:nvSpPr>
          <p:cNvPr id="2057" name="Vertical Text Placeholder 5">
            <a:extLst>
              <a:ext uri="{FF2B5EF4-FFF2-40B4-BE49-F238E27FC236}">
                <a16:creationId xmlns:a16="http://schemas.microsoft.com/office/drawing/2014/main" id="{4102B862-C110-E4D5-B8C1-670940F8645A}"/>
              </a:ext>
            </a:extLst>
          </p:cNvPr>
          <p:cNvSpPr>
            <a:spLocks noGrp="1"/>
          </p:cNvSpPr>
          <p:nvPr>
            <p:ph type="body" orient="vert" idx="13"/>
          </p:nvPr>
        </p:nvSpPr>
        <p:spPr>
          <a:xfrm>
            <a:off x="406405" y="2033700"/>
            <a:ext cx="11377084" cy="396000"/>
          </a:xfrm>
        </p:spPr>
        <p:txBody>
          <a:bodyPr/>
          <a:lstStyle/>
          <a:p>
            <a:r>
              <a:rPr lang="en-US" dirty="0" err="1"/>
              <a:t>Über</a:t>
            </a:r>
            <a:r>
              <a:rPr lang="en-US" dirty="0"/>
              <a:t> Android Studio</a:t>
            </a:r>
          </a:p>
        </p:txBody>
      </p:sp>
      <p:pic>
        <p:nvPicPr>
          <p:cNvPr id="2052" name="Picture 4">
            <a:extLst>
              <a:ext uri="{FF2B5EF4-FFF2-40B4-BE49-F238E27FC236}">
                <a16:creationId xmlns:a16="http://schemas.microsoft.com/office/drawing/2014/main" id="{2D152455-993B-041B-C03D-F21D690981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63546" y="2565404"/>
            <a:ext cx="3678237" cy="3678237"/>
          </a:xfrm>
          <a:prstGeom prst="rect">
            <a:avLst/>
          </a:prstGeom>
          <a:solidFill>
            <a:srgbClr val="FFFFFF"/>
          </a:solidFill>
        </p:spPr>
      </p:pic>
      <p:sp>
        <p:nvSpPr>
          <p:cNvPr id="2059" name="Content Placeholder 7">
            <a:extLst>
              <a:ext uri="{FF2B5EF4-FFF2-40B4-BE49-F238E27FC236}">
                <a16:creationId xmlns:a16="http://schemas.microsoft.com/office/drawing/2014/main" id="{634F92D3-6191-03BA-5DB2-0A29A0C1C3D5}"/>
              </a:ext>
            </a:extLst>
          </p:cNvPr>
          <p:cNvSpPr>
            <a:spLocks noGrp="1"/>
          </p:cNvSpPr>
          <p:nvPr>
            <p:ph idx="14"/>
          </p:nvPr>
        </p:nvSpPr>
        <p:spPr>
          <a:xfrm>
            <a:off x="6192002" y="2565404"/>
            <a:ext cx="5591487" cy="3678237"/>
          </a:xfrm>
        </p:spPr>
        <p:txBody>
          <a:bodyPr/>
          <a:lstStyle/>
          <a:p>
            <a:pPr marL="342900" indent="-342900">
              <a:buFont typeface="Arial" panose="020B0604020202020204" pitchFamily="34" charset="0"/>
              <a:buChar char="•"/>
            </a:pPr>
            <a:r>
              <a:rPr lang="en-US" dirty="0" err="1"/>
              <a:t>Veröffentlicht</a:t>
            </a:r>
            <a:r>
              <a:rPr lang="en-US" dirty="0"/>
              <a:t> von Google und JetBrains</a:t>
            </a:r>
          </a:p>
          <a:p>
            <a:pPr marL="342900" indent="-342900">
              <a:buFont typeface="Arial" panose="020B0604020202020204" pitchFamily="34" charset="0"/>
              <a:buChar char="•"/>
            </a:pPr>
            <a:r>
              <a:rPr lang="de-DE" dirty="0"/>
              <a:t>Basiert auf der </a:t>
            </a:r>
            <a:r>
              <a:rPr lang="de-DE" b="1" dirty="0" err="1"/>
              <a:t>IntelliJ</a:t>
            </a:r>
            <a:r>
              <a:rPr lang="de-DE" b="1" dirty="0"/>
              <a:t> IDEA Community Edition</a:t>
            </a:r>
          </a:p>
          <a:p>
            <a:pPr marL="342900" indent="-342900">
              <a:buFont typeface="Arial" panose="020B0604020202020204" pitchFamily="34" charset="0"/>
              <a:buChar char="•"/>
            </a:pPr>
            <a:r>
              <a:rPr lang="de-DE" dirty="0"/>
              <a:t>Ermöglicht die </a:t>
            </a:r>
            <a:r>
              <a:rPr lang="de-DE" u="sng" dirty="0"/>
              <a:t>Entwicklung von Android-Apps</a:t>
            </a:r>
            <a:r>
              <a:rPr lang="de-DE" dirty="0"/>
              <a:t> mit Hilfe von </a:t>
            </a:r>
            <a:r>
              <a:rPr lang="de-DE" dirty="0" err="1"/>
              <a:t>Kotlin</a:t>
            </a:r>
            <a:endParaRPr lang="en-US" dirty="0"/>
          </a:p>
        </p:txBody>
      </p:sp>
    </p:spTree>
    <p:extLst>
      <p:ext uri="{BB962C8B-B14F-4D97-AF65-F5344CB8AC3E}">
        <p14:creationId xmlns:p14="http://schemas.microsoft.com/office/powerpoint/2010/main" val="2707623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933D9-4C48-F237-E3CC-895DE8CC3F21}"/>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D36B50ED-828C-D1DE-511B-86D7B5665419}"/>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5B315228-D9C6-A8FD-A195-109AB1B3F48D}"/>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6F476B3B-2FE9-80D0-8825-47820D2FD88A}"/>
              </a:ext>
            </a:extLst>
          </p:cNvPr>
          <p:cNvSpPr>
            <a:spLocks noGrp="1"/>
          </p:cNvSpPr>
          <p:nvPr>
            <p:ph type="sldNum" sz="quarter" idx="12"/>
          </p:nvPr>
        </p:nvSpPr>
        <p:spPr/>
        <p:txBody>
          <a:bodyPr/>
          <a:lstStyle/>
          <a:p>
            <a:r>
              <a:rPr lang="de-DE"/>
              <a:t>|  </a:t>
            </a:r>
            <a:fld id="{E6B5151A-17C4-4431-8407-112C0160A8B6}" type="slidenum">
              <a:rPr lang="de-DE" smtClean="0"/>
              <a:pPr/>
              <a:t>34</a:t>
            </a:fld>
            <a:endParaRPr lang="de-DE" dirty="0"/>
          </a:p>
        </p:txBody>
      </p:sp>
      <p:sp>
        <p:nvSpPr>
          <p:cNvPr id="3" name="Title 2">
            <a:extLst>
              <a:ext uri="{FF2B5EF4-FFF2-40B4-BE49-F238E27FC236}">
                <a16:creationId xmlns:a16="http://schemas.microsoft.com/office/drawing/2014/main" id="{8C53C2F0-FB2F-63F5-7F49-50BF8EE45622}"/>
              </a:ext>
            </a:extLst>
          </p:cNvPr>
          <p:cNvSpPr>
            <a:spLocks noGrp="1"/>
          </p:cNvSpPr>
          <p:nvPr>
            <p:ph type="title"/>
          </p:nvPr>
        </p:nvSpPr>
        <p:spPr/>
        <p:txBody>
          <a:bodyPr/>
          <a:lstStyle/>
          <a:p>
            <a:r>
              <a:rPr lang="en-DE" dirty="0"/>
              <a:t>ANDROID APP</a:t>
            </a:r>
          </a:p>
        </p:txBody>
      </p:sp>
      <p:pic>
        <p:nvPicPr>
          <p:cNvPr id="5" name="Picture 4">
            <a:extLst>
              <a:ext uri="{FF2B5EF4-FFF2-40B4-BE49-F238E27FC236}">
                <a16:creationId xmlns:a16="http://schemas.microsoft.com/office/drawing/2014/main" id="{8B5108BF-C93F-B55A-CE85-8830351E6ADC}"/>
              </a:ext>
            </a:extLst>
          </p:cNvPr>
          <p:cNvPicPr>
            <a:picLocks noChangeAspect="1"/>
          </p:cNvPicPr>
          <p:nvPr/>
        </p:nvPicPr>
        <p:blipFill>
          <a:blip r:embed="rId3"/>
          <a:stretch>
            <a:fillRect/>
          </a:stretch>
        </p:blipFill>
        <p:spPr>
          <a:xfrm>
            <a:off x="945397" y="706769"/>
            <a:ext cx="9950549" cy="6251825"/>
          </a:xfrm>
          <a:prstGeom prst="rect">
            <a:avLst/>
          </a:prstGeom>
        </p:spPr>
      </p:pic>
    </p:spTree>
    <p:extLst>
      <p:ext uri="{BB962C8B-B14F-4D97-AF65-F5344CB8AC3E}">
        <p14:creationId xmlns:p14="http://schemas.microsoft.com/office/powerpoint/2010/main" val="3036459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C4A70-59F9-61B2-E3EF-0C11C4EF08C5}"/>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9A673B25-671B-0E4D-86E0-D0A62B751CF3}"/>
              </a:ext>
            </a:extLst>
          </p:cNvPr>
          <p:cNvSpPr>
            <a:spLocks noGrp="1"/>
          </p:cNvSpPr>
          <p:nvPr>
            <p:ph type="dt" sz="half" idx="10"/>
          </p:nvPr>
        </p:nvSpPr>
        <p:spPr>
          <a:xfrm>
            <a:off x="406401" y="274365"/>
            <a:ext cx="7375299" cy="216000"/>
          </a:xfrm>
        </p:spPr>
        <p:txBody>
          <a:bodyPr anchor="t">
            <a:normAutofit/>
          </a:bodyPr>
          <a:lstStyle/>
          <a:p>
            <a:pPr>
              <a:spcAft>
                <a:spcPts val="600"/>
              </a:spcAft>
            </a:pPr>
            <a:r>
              <a:rPr lang="de-DE"/>
              <a:t>Campus Sontheim</a:t>
            </a:r>
          </a:p>
        </p:txBody>
      </p:sp>
      <p:sp>
        <p:nvSpPr>
          <p:cNvPr id="13" name="Fußzeilenplatzhalter 12">
            <a:extLst>
              <a:ext uri="{FF2B5EF4-FFF2-40B4-BE49-F238E27FC236}">
                <a16:creationId xmlns:a16="http://schemas.microsoft.com/office/drawing/2014/main" id="{8AA3E650-1F1B-C1C1-62CC-CA4600BD6F7E}"/>
              </a:ext>
            </a:extLst>
          </p:cNvPr>
          <p:cNvSpPr>
            <a:spLocks noGrp="1"/>
          </p:cNvSpPr>
          <p:nvPr>
            <p:ph type="ftr" sz="quarter" idx="11"/>
          </p:nvPr>
        </p:nvSpPr>
        <p:spPr>
          <a:xfrm>
            <a:off x="406401" y="6515213"/>
            <a:ext cx="7375299" cy="216000"/>
          </a:xfrm>
        </p:spPr>
        <p:txBody>
          <a:bodyPr anchor="t">
            <a:normAutofit/>
          </a:bodyPr>
          <a:lstStyle/>
          <a:p>
            <a:pPr>
              <a:spcAft>
                <a:spcPts val="600"/>
              </a:spcAft>
            </a:pPr>
            <a:r>
              <a:rPr lang="de-DE"/>
              <a:t>Christian Deme / Fakultät Informatik / Angewandte Informatik / Prof. Dr.-Ing. Wolfgang Hess | WiSe 2024/25</a:t>
            </a:r>
          </a:p>
        </p:txBody>
      </p:sp>
      <p:sp>
        <p:nvSpPr>
          <p:cNvPr id="14" name="Foliennummernplatzhalter 13">
            <a:extLst>
              <a:ext uri="{FF2B5EF4-FFF2-40B4-BE49-F238E27FC236}">
                <a16:creationId xmlns:a16="http://schemas.microsoft.com/office/drawing/2014/main" id="{B5FBD42C-4397-EFA1-C171-D89A0BD2E029}"/>
              </a:ext>
            </a:extLst>
          </p:cNvPr>
          <p:cNvSpPr>
            <a:spLocks noGrp="1"/>
          </p:cNvSpPr>
          <p:nvPr>
            <p:ph type="sldNum" sz="quarter" idx="12"/>
          </p:nvPr>
        </p:nvSpPr>
        <p:spPr>
          <a:xfrm>
            <a:off x="9883778" y="6515213"/>
            <a:ext cx="1899711" cy="216000"/>
          </a:xfrm>
        </p:spPr>
        <p:txBody>
          <a:bodyPr anchor="t">
            <a:normAutofit/>
          </a:bodyPr>
          <a:lstStyle/>
          <a:p>
            <a:pPr>
              <a:spcAft>
                <a:spcPts val="600"/>
              </a:spcAft>
            </a:pPr>
            <a:r>
              <a:rPr lang="de-DE"/>
              <a:t>|  </a:t>
            </a:r>
            <a:fld id="{E6B5151A-17C4-4431-8407-112C0160A8B6}" type="slidenum">
              <a:rPr lang="de-DE" smtClean="0"/>
              <a:pPr>
                <a:spcAft>
                  <a:spcPts val="600"/>
                </a:spcAft>
              </a:pPr>
              <a:t>35</a:t>
            </a:fld>
            <a:endParaRPr lang="de-DE"/>
          </a:p>
        </p:txBody>
      </p:sp>
      <p:sp>
        <p:nvSpPr>
          <p:cNvPr id="10" name="Titel 9">
            <a:extLst>
              <a:ext uri="{FF2B5EF4-FFF2-40B4-BE49-F238E27FC236}">
                <a16:creationId xmlns:a16="http://schemas.microsoft.com/office/drawing/2014/main" id="{2046811C-3932-3D54-048B-8C309DC70288}"/>
              </a:ext>
            </a:extLst>
          </p:cNvPr>
          <p:cNvSpPr>
            <a:spLocks noGrp="1"/>
          </p:cNvSpPr>
          <p:nvPr>
            <p:ph type="title"/>
          </p:nvPr>
        </p:nvSpPr>
        <p:spPr>
          <a:xfrm>
            <a:off x="406405" y="898525"/>
            <a:ext cx="11377084" cy="863600"/>
          </a:xfrm>
        </p:spPr>
        <p:txBody>
          <a:bodyPr anchor="t">
            <a:normAutofit/>
          </a:bodyPr>
          <a:lstStyle/>
          <a:p>
            <a:r>
              <a:rPr lang="de-DE" dirty="0"/>
              <a:t>KOTLIN</a:t>
            </a:r>
          </a:p>
        </p:txBody>
      </p:sp>
      <p:sp>
        <p:nvSpPr>
          <p:cNvPr id="4107" name="Vertical Text Placeholder 5">
            <a:extLst>
              <a:ext uri="{FF2B5EF4-FFF2-40B4-BE49-F238E27FC236}">
                <a16:creationId xmlns:a16="http://schemas.microsoft.com/office/drawing/2014/main" id="{5EB63F15-ED16-1412-F99A-C8C62793F7AB}"/>
              </a:ext>
            </a:extLst>
          </p:cNvPr>
          <p:cNvSpPr>
            <a:spLocks noGrp="1"/>
          </p:cNvSpPr>
          <p:nvPr>
            <p:ph type="body" orient="vert" idx="13"/>
          </p:nvPr>
        </p:nvSpPr>
        <p:spPr>
          <a:xfrm>
            <a:off x="406401" y="2033702"/>
            <a:ext cx="7375298" cy="4209936"/>
          </a:xfrm>
        </p:spPr>
        <p:txBody>
          <a:bodyPr/>
          <a:lstStyle/>
          <a:p>
            <a:pPr marL="342900" indent="-342900">
              <a:buFont typeface="Arial" panose="020B0604020202020204" pitchFamily="34" charset="0"/>
              <a:buChar char="•"/>
            </a:pPr>
            <a:r>
              <a:rPr lang="en-US" b="1" dirty="0" err="1"/>
              <a:t>Plattformübergreifende</a:t>
            </a:r>
            <a:r>
              <a:rPr lang="en-US" dirty="0"/>
              <a:t> </a:t>
            </a:r>
            <a:r>
              <a:rPr lang="en-US" dirty="0" err="1"/>
              <a:t>Programmiersprache</a:t>
            </a:r>
            <a:endParaRPr lang="en-US" dirty="0"/>
          </a:p>
          <a:p>
            <a:pPr marL="342900" indent="-342900">
              <a:buFont typeface="Arial" panose="020B0604020202020204" pitchFamily="34" charset="0"/>
              <a:buChar char="•"/>
            </a:pPr>
            <a:r>
              <a:rPr lang="en-US" dirty="0" err="1"/>
              <a:t>Statisch</a:t>
            </a:r>
            <a:r>
              <a:rPr lang="en-US" dirty="0"/>
              <a:t> </a:t>
            </a:r>
            <a:r>
              <a:rPr lang="en-US" dirty="0" err="1"/>
              <a:t>typisiert</a:t>
            </a:r>
            <a:endParaRPr lang="en-US" dirty="0"/>
          </a:p>
          <a:p>
            <a:pPr marL="342900" indent="-342900">
              <a:buFont typeface="Arial" panose="020B0604020202020204" pitchFamily="34" charset="0"/>
              <a:buChar char="•"/>
            </a:pPr>
            <a:r>
              <a:rPr lang="en-US" dirty="0"/>
              <a:t>Kann in Bytecode für die </a:t>
            </a:r>
            <a:r>
              <a:rPr lang="en-US" b="1" dirty="0"/>
              <a:t>JVM</a:t>
            </a:r>
            <a:r>
              <a:rPr lang="en-US" dirty="0"/>
              <a:t> (Java Virtual Machine) </a:t>
            </a:r>
            <a:r>
              <a:rPr lang="en-US" dirty="0" err="1"/>
              <a:t>übersetzt</a:t>
            </a:r>
            <a:r>
              <a:rPr lang="en-US" dirty="0"/>
              <a:t> </a:t>
            </a:r>
            <a:r>
              <a:rPr lang="en-US" dirty="0" err="1"/>
              <a:t>werden</a:t>
            </a:r>
            <a:endParaRPr lang="en-US" dirty="0"/>
          </a:p>
          <a:p>
            <a:pPr marL="342900" indent="-342900">
              <a:buFont typeface="Arial" panose="020B0604020202020204" pitchFamily="34" charset="0"/>
              <a:buChar char="•"/>
            </a:pPr>
            <a:r>
              <a:rPr lang="en-US" dirty="0" err="1"/>
              <a:t>Beherrscht</a:t>
            </a:r>
            <a:r>
              <a:rPr lang="en-US" dirty="0"/>
              <a:t> </a:t>
            </a:r>
            <a:r>
              <a:rPr lang="en-US" u="sng" dirty="0"/>
              <a:t>Multithreading und </a:t>
            </a:r>
            <a:r>
              <a:rPr lang="en-US" u="sng" dirty="0" err="1"/>
              <a:t>asynchrone</a:t>
            </a:r>
            <a:r>
              <a:rPr lang="en-US" u="sng" dirty="0"/>
              <a:t> </a:t>
            </a:r>
            <a:r>
              <a:rPr lang="en-US" u="sng" dirty="0" err="1"/>
              <a:t>Prozesse</a:t>
            </a:r>
            <a:r>
              <a:rPr lang="en-US" dirty="0"/>
              <a:t> (Coroutines)</a:t>
            </a:r>
          </a:p>
        </p:txBody>
      </p:sp>
      <p:pic>
        <p:nvPicPr>
          <p:cNvPr id="4098" name="Picture 2">
            <a:extLst>
              <a:ext uri="{FF2B5EF4-FFF2-40B4-BE49-F238E27FC236}">
                <a16:creationId xmlns:a16="http://schemas.microsoft.com/office/drawing/2014/main" id="{2D20737C-DED3-7181-AFC4-7B019082DF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 t="-1535" r="-407" b="-7325"/>
          <a:stretch/>
        </p:blipFill>
        <p:spPr bwMode="auto">
          <a:xfrm>
            <a:off x="8509000" y="2109715"/>
            <a:ext cx="3137170" cy="740283"/>
          </a:xfrm>
          <a:prstGeom prst="rect">
            <a:avLst/>
          </a:prstGeom>
          <a:solidFill>
            <a:srgbClr val="FFFFFF"/>
          </a:solidFill>
        </p:spPr>
      </p:pic>
    </p:spTree>
    <p:extLst>
      <p:ext uri="{BB962C8B-B14F-4D97-AF65-F5344CB8AC3E}">
        <p14:creationId xmlns:p14="http://schemas.microsoft.com/office/powerpoint/2010/main" val="3651275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CB83F-BED6-87EF-F831-D60CD83ADFE1}"/>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65476F11-BB10-3DBA-6257-293748AD4A3D}"/>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E7B6DD61-0039-F570-B56F-8DACBC16411C}"/>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D3A6A3EC-C373-EAD8-F4EB-E35303C4D5A7}"/>
              </a:ext>
            </a:extLst>
          </p:cNvPr>
          <p:cNvSpPr>
            <a:spLocks noGrp="1"/>
          </p:cNvSpPr>
          <p:nvPr>
            <p:ph type="sldNum" sz="quarter" idx="12"/>
          </p:nvPr>
        </p:nvSpPr>
        <p:spPr/>
        <p:txBody>
          <a:bodyPr/>
          <a:lstStyle/>
          <a:p>
            <a:r>
              <a:rPr lang="de-DE"/>
              <a:t>|  </a:t>
            </a:r>
            <a:fld id="{E6B5151A-17C4-4431-8407-112C0160A8B6}" type="slidenum">
              <a:rPr lang="de-DE" smtClean="0"/>
              <a:pPr/>
              <a:t>36</a:t>
            </a:fld>
            <a:endParaRPr lang="de-DE" dirty="0"/>
          </a:p>
        </p:txBody>
      </p:sp>
      <p:sp>
        <p:nvSpPr>
          <p:cNvPr id="2" name="Inhaltsplatzhalter 1">
            <a:extLst>
              <a:ext uri="{FF2B5EF4-FFF2-40B4-BE49-F238E27FC236}">
                <a16:creationId xmlns:a16="http://schemas.microsoft.com/office/drawing/2014/main" id="{1F1D440B-CA49-6C4D-20D7-3FF413ACDE63}"/>
              </a:ext>
            </a:extLst>
          </p:cNvPr>
          <p:cNvSpPr>
            <a:spLocks noGrp="1"/>
          </p:cNvSpPr>
          <p:nvPr>
            <p:ph idx="13"/>
          </p:nvPr>
        </p:nvSpPr>
        <p:spPr>
          <a:xfrm>
            <a:off x="406401" y="2033591"/>
            <a:ext cx="11377084" cy="4210049"/>
          </a:xfrm>
        </p:spPr>
        <p:txBody>
          <a:bodyPr/>
          <a:lstStyle/>
          <a:p>
            <a:pPr marL="342900" indent="-342900">
              <a:buFont typeface="Arial" panose="020B0604020202020204" pitchFamily="34" charset="0"/>
              <a:buChar char="•"/>
            </a:pPr>
            <a:r>
              <a:rPr lang="de-DE" dirty="0" err="1"/>
              <a:t>Kotlin</a:t>
            </a:r>
            <a:r>
              <a:rPr lang="de-DE" dirty="0"/>
              <a:t> </a:t>
            </a:r>
            <a:r>
              <a:rPr lang="de-DE" u="sng" dirty="0"/>
              <a:t>entfernt viel überflüssigen </a:t>
            </a:r>
            <a:r>
              <a:rPr lang="de-DE" u="sng" dirty="0" err="1"/>
              <a:t>Boilerplate</a:t>
            </a:r>
            <a:r>
              <a:rPr lang="de-DE" u="sng" dirty="0"/>
              <a:t> Code</a:t>
            </a:r>
          </a:p>
          <a:p>
            <a:pPr marL="342900" indent="-342900">
              <a:buFont typeface="Arial" panose="020B0604020202020204" pitchFamily="34" charset="0"/>
              <a:buChar char="•"/>
            </a:pPr>
            <a:r>
              <a:rPr lang="de-DE" dirty="0" err="1"/>
              <a:t>Kotlin</a:t>
            </a:r>
            <a:r>
              <a:rPr lang="de-DE" dirty="0"/>
              <a:t> ist syntaktisch nicht zu Java kompatibel, aber so gestaltet, dass </a:t>
            </a:r>
            <a:r>
              <a:rPr lang="de-DE" b="1" dirty="0"/>
              <a:t>mit Java-Code interoperiert</a:t>
            </a:r>
            <a:r>
              <a:rPr lang="de-DE" dirty="0"/>
              <a:t> werden kann</a:t>
            </a:r>
          </a:p>
        </p:txBody>
      </p:sp>
      <p:sp>
        <p:nvSpPr>
          <p:cNvPr id="4" name="Title 3">
            <a:extLst>
              <a:ext uri="{FF2B5EF4-FFF2-40B4-BE49-F238E27FC236}">
                <a16:creationId xmlns:a16="http://schemas.microsoft.com/office/drawing/2014/main" id="{84E67E61-26F0-E71E-A33E-1CBB281926A1}"/>
              </a:ext>
            </a:extLst>
          </p:cNvPr>
          <p:cNvSpPr>
            <a:spLocks noGrp="1"/>
          </p:cNvSpPr>
          <p:nvPr>
            <p:ph type="title"/>
          </p:nvPr>
        </p:nvSpPr>
        <p:spPr/>
        <p:txBody>
          <a:bodyPr/>
          <a:lstStyle/>
          <a:p>
            <a:r>
              <a:rPr lang="de-DE" dirty="0"/>
              <a:t>KOTLIN VS. JAVA</a:t>
            </a:r>
            <a:endParaRPr lang="en-DE" dirty="0"/>
          </a:p>
        </p:txBody>
      </p:sp>
    </p:spTree>
    <p:extLst>
      <p:ext uri="{BB962C8B-B14F-4D97-AF65-F5344CB8AC3E}">
        <p14:creationId xmlns:p14="http://schemas.microsoft.com/office/powerpoint/2010/main" val="3497639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CA38E-F1AA-3B7B-933E-6494C8D4BE67}"/>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F94ABD30-4DCF-31ED-6465-15FBE0171B19}"/>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303D63F1-2332-CB1B-462B-6FFB4DE3D546}"/>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50D94203-4FC5-0887-4667-18F7CE7663B5}"/>
              </a:ext>
            </a:extLst>
          </p:cNvPr>
          <p:cNvSpPr>
            <a:spLocks noGrp="1"/>
          </p:cNvSpPr>
          <p:nvPr>
            <p:ph type="sldNum" sz="quarter" idx="12"/>
          </p:nvPr>
        </p:nvSpPr>
        <p:spPr/>
        <p:txBody>
          <a:bodyPr/>
          <a:lstStyle/>
          <a:p>
            <a:r>
              <a:rPr lang="de-DE"/>
              <a:t>|  </a:t>
            </a:r>
            <a:fld id="{E6B5151A-17C4-4431-8407-112C0160A8B6}" type="slidenum">
              <a:rPr lang="de-DE" smtClean="0"/>
              <a:pPr/>
              <a:t>37</a:t>
            </a:fld>
            <a:endParaRPr lang="de-DE" dirty="0"/>
          </a:p>
        </p:txBody>
      </p:sp>
      <p:sp>
        <p:nvSpPr>
          <p:cNvPr id="3" name="Title 2">
            <a:extLst>
              <a:ext uri="{FF2B5EF4-FFF2-40B4-BE49-F238E27FC236}">
                <a16:creationId xmlns:a16="http://schemas.microsoft.com/office/drawing/2014/main" id="{B98F6BE2-A692-07C4-5006-2E82501CCE9E}"/>
              </a:ext>
            </a:extLst>
          </p:cNvPr>
          <p:cNvSpPr>
            <a:spLocks noGrp="1"/>
          </p:cNvSpPr>
          <p:nvPr>
            <p:ph type="title"/>
          </p:nvPr>
        </p:nvSpPr>
        <p:spPr/>
        <p:txBody>
          <a:bodyPr/>
          <a:lstStyle/>
          <a:p>
            <a:r>
              <a:rPr lang="en-DE" dirty="0"/>
              <a:t>ANDROID APP</a:t>
            </a:r>
          </a:p>
        </p:txBody>
      </p:sp>
      <p:pic>
        <p:nvPicPr>
          <p:cNvPr id="2" name="Picture 1">
            <a:extLst>
              <a:ext uri="{FF2B5EF4-FFF2-40B4-BE49-F238E27FC236}">
                <a16:creationId xmlns:a16="http://schemas.microsoft.com/office/drawing/2014/main" id="{8936592A-751D-0CDD-B6AF-082AEA3DDDE6}"/>
              </a:ext>
            </a:extLst>
          </p:cNvPr>
          <p:cNvPicPr>
            <a:picLocks noChangeAspect="1"/>
          </p:cNvPicPr>
          <p:nvPr/>
        </p:nvPicPr>
        <p:blipFill>
          <a:blip r:embed="rId3"/>
          <a:stretch>
            <a:fillRect/>
          </a:stretch>
        </p:blipFill>
        <p:spPr>
          <a:xfrm>
            <a:off x="660600" y="565940"/>
            <a:ext cx="5191160" cy="6165273"/>
          </a:xfrm>
          <a:prstGeom prst="rect">
            <a:avLst/>
          </a:prstGeom>
        </p:spPr>
      </p:pic>
      <p:pic>
        <p:nvPicPr>
          <p:cNvPr id="4" name="Picture 3">
            <a:extLst>
              <a:ext uri="{FF2B5EF4-FFF2-40B4-BE49-F238E27FC236}">
                <a16:creationId xmlns:a16="http://schemas.microsoft.com/office/drawing/2014/main" id="{63318838-CDE6-7F1A-7CC2-228C24474211}"/>
              </a:ext>
            </a:extLst>
          </p:cNvPr>
          <p:cNvPicPr>
            <a:picLocks noChangeAspect="1"/>
          </p:cNvPicPr>
          <p:nvPr/>
        </p:nvPicPr>
        <p:blipFill>
          <a:blip r:embed="rId4"/>
          <a:stretch>
            <a:fillRect/>
          </a:stretch>
        </p:blipFill>
        <p:spPr>
          <a:xfrm>
            <a:off x="7044268" y="2435509"/>
            <a:ext cx="4739221" cy="2426133"/>
          </a:xfrm>
          <a:prstGeom prst="rect">
            <a:avLst/>
          </a:prstGeom>
        </p:spPr>
      </p:pic>
    </p:spTree>
    <p:extLst>
      <p:ext uri="{BB962C8B-B14F-4D97-AF65-F5344CB8AC3E}">
        <p14:creationId xmlns:p14="http://schemas.microsoft.com/office/powerpoint/2010/main" val="2860613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ED27C83B-AFF1-4481-8B2C-9F89E151C271}"/>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36B10D6F-4133-4EB3-84F5-EAA0F10441FB}"/>
              </a:ext>
            </a:extLst>
          </p:cNvPr>
          <p:cNvSpPr>
            <a:spLocks noGrp="1"/>
          </p:cNvSpPr>
          <p:nvPr>
            <p:ph type="ftr" sz="quarter" idx="11"/>
          </p:nvPr>
        </p:nvSpPr>
        <p:spPr>
          <a:xfrm>
            <a:off x="406400" y="6515213"/>
            <a:ext cx="10645227" cy="216000"/>
          </a:xfrm>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52E18CA5-D594-4EE5-B52A-7B6FCA1613D0}"/>
              </a:ext>
            </a:extLst>
          </p:cNvPr>
          <p:cNvSpPr>
            <a:spLocks noGrp="1"/>
          </p:cNvSpPr>
          <p:nvPr>
            <p:ph type="sldNum" sz="quarter" idx="12"/>
          </p:nvPr>
        </p:nvSpPr>
        <p:spPr/>
        <p:txBody>
          <a:bodyPr/>
          <a:lstStyle/>
          <a:p>
            <a:r>
              <a:rPr lang="de-DE"/>
              <a:t>|  </a:t>
            </a:r>
            <a:fld id="{E6B5151A-17C4-4431-8407-112C0160A8B6}" type="slidenum">
              <a:rPr lang="de-DE" smtClean="0"/>
              <a:pPr/>
              <a:t>38</a:t>
            </a:fld>
            <a:endParaRPr lang="de-DE" dirty="0"/>
          </a:p>
        </p:txBody>
      </p:sp>
      <p:sp>
        <p:nvSpPr>
          <p:cNvPr id="3" name="Vertikaler Textplatzhalter 2">
            <a:extLst>
              <a:ext uri="{FF2B5EF4-FFF2-40B4-BE49-F238E27FC236}">
                <a16:creationId xmlns:a16="http://schemas.microsoft.com/office/drawing/2014/main" id="{65EA2222-9438-740F-AC67-148867646C23}"/>
              </a:ext>
            </a:extLst>
          </p:cNvPr>
          <p:cNvSpPr>
            <a:spLocks noGrp="1"/>
          </p:cNvSpPr>
          <p:nvPr>
            <p:ph type="body" orient="vert" idx="13"/>
          </p:nvPr>
        </p:nvSpPr>
        <p:spPr/>
        <p:txBody>
          <a:bodyPr/>
          <a:lstStyle/>
          <a:p>
            <a:pPr lvl="4">
              <a:lnSpc>
                <a:spcPct val="150000"/>
              </a:lnSpc>
              <a:buClr>
                <a:schemeClr val="tx1"/>
              </a:buClr>
              <a:buFont typeface="Arial" panose="020B0604020202020204" pitchFamily="34" charset="0"/>
              <a:buChar char="•"/>
              <a:defRPr/>
            </a:pPr>
            <a:r>
              <a:rPr lang="de-DE" sz="2400" noProof="0" dirty="0" err="1"/>
              <a:t>Kotlin</a:t>
            </a:r>
            <a:r>
              <a:rPr lang="de-DE" sz="2400" noProof="0" dirty="0"/>
              <a:t>-basiertes, </a:t>
            </a:r>
            <a:r>
              <a:rPr lang="de-DE" sz="2400" u="sng" noProof="0" dirty="0"/>
              <a:t>deklaratives</a:t>
            </a:r>
            <a:r>
              <a:rPr lang="de-DE" sz="2400" noProof="0" dirty="0"/>
              <a:t> </a:t>
            </a:r>
            <a:r>
              <a:rPr lang="de-DE" sz="2400" b="1" noProof="0" dirty="0"/>
              <a:t>UI-Framework</a:t>
            </a:r>
            <a:r>
              <a:rPr lang="de-DE" sz="2400" noProof="0" dirty="0"/>
              <a:t> für Android</a:t>
            </a:r>
          </a:p>
          <a:p>
            <a:pPr lvl="4">
              <a:lnSpc>
                <a:spcPct val="150000"/>
              </a:lnSpc>
              <a:buClr>
                <a:schemeClr val="tx1"/>
              </a:buClr>
              <a:buFont typeface="Arial" panose="020B0604020202020204" pitchFamily="34" charset="0"/>
              <a:buChar char="•"/>
              <a:defRPr/>
            </a:pPr>
            <a:r>
              <a:rPr lang="de-DE" sz="2400" noProof="0" dirty="0"/>
              <a:t>Entwickelt von Google</a:t>
            </a:r>
          </a:p>
          <a:p>
            <a:pPr lvl="4">
              <a:lnSpc>
                <a:spcPct val="150000"/>
              </a:lnSpc>
              <a:buClr>
                <a:schemeClr val="tx1"/>
              </a:buClr>
              <a:buFont typeface="Arial" panose="020B0604020202020204" pitchFamily="34" charset="0"/>
              <a:buChar char="•"/>
              <a:defRPr/>
            </a:pPr>
            <a:r>
              <a:rPr lang="de-DE" sz="2400" noProof="0" dirty="0"/>
              <a:t>Framework wurde </a:t>
            </a:r>
            <a:r>
              <a:rPr lang="de-DE" sz="2400" noProof="0" dirty="0" err="1"/>
              <a:t>production-ready</a:t>
            </a:r>
            <a:r>
              <a:rPr lang="de-DE" sz="2400" noProof="0" dirty="0"/>
              <a:t> im Juli 2021</a:t>
            </a:r>
          </a:p>
          <a:p>
            <a:pPr lvl="4">
              <a:lnSpc>
                <a:spcPct val="150000"/>
              </a:lnSpc>
              <a:buClr>
                <a:schemeClr val="tx1"/>
              </a:buClr>
              <a:buFont typeface="Arial" panose="020B0604020202020204" pitchFamily="34" charset="0"/>
              <a:buChar char="•"/>
              <a:defRPr/>
            </a:pPr>
            <a:r>
              <a:rPr lang="de-DE" sz="2400" b="1" noProof="0" dirty="0"/>
              <a:t>Reaktive Programmierung</a:t>
            </a:r>
            <a:r>
              <a:rPr lang="de-DE" sz="2400" noProof="0" dirty="0"/>
              <a:t>, ähnlich wie in modernen Web-Frameworks</a:t>
            </a:r>
          </a:p>
        </p:txBody>
      </p:sp>
      <p:pic>
        <p:nvPicPr>
          <p:cNvPr id="2052" name="Picture 4">
            <a:extLst>
              <a:ext uri="{FF2B5EF4-FFF2-40B4-BE49-F238E27FC236}">
                <a16:creationId xmlns:a16="http://schemas.microsoft.com/office/drawing/2014/main" id="{935AFA5E-0AE0-3D7F-F50D-E8476DF98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941" y="2833863"/>
            <a:ext cx="4106548" cy="230993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FBA3940-0D1E-FBA3-17C2-00A0670FE3DC}"/>
              </a:ext>
            </a:extLst>
          </p:cNvPr>
          <p:cNvSpPr>
            <a:spLocks noGrp="1"/>
          </p:cNvSpPr>
          <p:nvPr>
            <p:ph type="title"/>
          </p:nvPr>
        </p:nvSpPr>
        <p:spPr/>
        <p:txBody>
          <a:bodyPr/>
          <a:lstStyle/>
          <a:p>
            <a:r>
              <a:rPr lang="de-DE" dirty="0"/>
              <a:t>JETPACK COMPOSE</a:t>
            </a:r>
            <a:endParaRPr lang="en-DE" dirty="0"/>
          </a:p>
        </p:txBody>
      </p:sp>
    </p:spTree>
    <p:extLst>
      <p:ext uri="{BB962C8B-B14F-4D97-AF65-F5344CB8AC3E}">
        <p14:creationId xmlns:p14="http://schemas.microsoft.com/office/powerpoint/2010/main" val="1846544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99982-18C5-8767-09B2-7F938F58130B}"/>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FA7A5FA3-C3CB-BC60-CF52-D29B83A04B12}"/>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96A6B1C6-AC16-AEC7-DBFF-29D618D6A42E}"/>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33F0D827-57B5-A318-1D93-8D5281F9402D}"/>
              </a:ext>
            </a:extLst>
          </p:cNvPr>
          <p:cNvSpPr>
            <a:spLocks noGrp="1"/>
          </p:cNvSpPr>
          <p:nvPr>
            <p:ph type="sldNum" sz="quarter" idx="12"/>
          </p:nvPr>
        </p:nvSpPr>
        <p:spPr/>
        <p:txBody>
          <a:bodyPr/>
          <a:lstStyle/>
          <a:p>
            <a:r>
              <a:rPr lang="de-DE"/>
              <a:t>|  </a:t>
            </a:r>
            <a:fld id="{E6B5151A-17C4-4431-8407-112C0160A8B6}" type="slidenum">
              <a:rPr lang="de-DE" smtClean="0"/>
              <a:pPr/>
              <a:t>39</a:t>
            </a:fld>
            <a:endParaRPr lang="de-DE" dirty="0"/>
          </a:p>
        </p:txBody>
      </p:sp>
      <p:sp>
        <p:nvSpPr>
          <p:cNvPr id="10" name="Titel 9">
            <a:extLst>
              <a:ext uri="{FF2B5EF4-FFF2-40B4-BE49-F238E27FC236}">
                <a16:creationId xmlns:a16="http://schemas.microsoft.com/office/drawing/2014/main" id="{BA05F90F-66E0-3043-C221-B0650B91BBFB}"/>
              </a:ext>
            </a:extLst>
          </p:cNvPr>
          <p:cNvSpPr>
            <a:spLocks noGrp="1"/>
          </p:cNvSpPr>
          <p:nvPr>
            <p:ph type="title"/>
          </p:nvPr>
        </p:nvSpPr>
        <p:spPr/>
        <p:txBody>
          <a:bodyPr/>
          <a:lstStyle/>
          <a:p>
            <a:r>
              <a:rPr lang="de-DE" dirty="0"/>
              <a:t>JETPACK COMPOSE</a:t>
            </a:r>
          </a:p>
        </p:txBody>
      </p:sp>
      <p:sp>
        <p:nvSpPr>
          <p:cNvPr id="6" name="Vertical Text Placeholder 5">
            <a:extLst>
              <a:ext uri="{FF2B5EF4-FFF2-40B4-BE49-F238E27FC236}">
                <a16:creationId xmlns:a16="http://schemas.microsoft.com/office/drawing/2014/main" id="{D52B4547-C81C-141F-1C3E-23A5F74E0130}"/>
              </a:ext>
            </a:extLst>
          </p:cNvPr>
          <p:cNvSpPr>
            <a:spLocks noGrp="1"/>
          </p:cNvSpPr>
          <p:nvPr>
            <p:ph type="body" orient="vert" idx="13"/>
          </p:nvPr>
        </p:nvSpPr>
        <p:spPr/>
        <p:txBody>
          <a:bodyPr/>
          <a:lstStyle/>
          <a:p>
            <a:r>
              <a:rPr lang="en-DE" dirty="0"/>
              <a:t>Beispiele für Komponenten</a:t>
            </a:r>
          </a:p>
        </p:txBody>
      </p:sp>
      <p:pic>
        <p:nvPicPr>
          <p:cNvPr id="7" name="Picture 6">
            <a:extLst>
              <a:ext uri="{FF2B5EF4-FFF2-40B4-BE49-F238E27FC236}">
                <a16:creationId xmlns:a16="http://schemas.microsoft.com/office/drawing/2014/main" id="{196139E7-8E40-1B8D-BEAA-E7B851EC6529}"/>
              </a:ext>
            </a:extLst>
          </p:cNvPr>
          <p:cNvPicPr>
            <a:picLocks noChangeAspect="1"/>
          </p:cNvPicPr>
          <p:nvPr/>
        </p:nvPicPr>
        <p:blipFill>
          <a:blip r:embed="rId3"/>
          <a:stretch>
            <a:fillRect/>
          </a:stretch>
        </p:blipFill>
        <p:spPr>
          <a:xfrm>
            <a:off x="1451429" y="2687727"/>
            <a:ext cx="4031612" cy="3431350"/>
          </a:xfrm>
          <a:prstGeom prst="rect">
            <a:avLst/>
          </a:prstGeom>
        </p:spPr>
      </p:pic>
      <p:pic>
        <p:nvPicPr>
          <p:cNvPr id="8" name="Picture 7">
            <a:extLst>
              <a:ext uri="{FF2B5EF4-FFF2-40B4-BE49-F238E27FC236}">
                <a16:creationId xmlns:a16="http://schemas.microsoft.com/office/drawing/2014/main" id="{32F9B613-2566-F197-1E28-CF678E55332A}"/>
              </a:ext>
            </a:extLst>
          </p:cNvPr>
          <p:cNvPicPr>
            <a:picLocks noChangeAspect="1"/>
          </p:cNvPicPr>
          <p:nvPr/>
        </p:nvPicPr>
        <p:blipFill>
          <a:blip r:embed="rId4"/>
          <a:stretch>
            <a:fillRect/>
          </a:stretch>
        </p:blipFill>
        <p:spPr>
          <a:xfrm>
            <a:off x="6708959" y="2687727"/>
            <a:ext cx="4031612" cy="3431350"/>
          </a:xfrm>
          <a:prstGeom prst="rect">
            <a:avLst/>
          </a:prstGeom>
        </p:spPr>
      </p:pic>
      <p:sp>
        <p:nvSpPr>
          <p:cNvPr id="11" name="TextBox 10">
            <a:extLst>
              <a:ext uri="{FF2B5EF4-FFF2-40B4-BE49-F238E27FC236}">
                <a16:creationId xmlns:a16="http://schemas.microsoft.com/office/drawing/2014/main" id="{12B00D54-9B28-45C7-86CB-53EC89967283}"/>
              </a:ext>
            </a:extLst>
          </p:cNvPr>
          <p:cNvSpPr txBox="1"/>
          <p:nvPr/>
        </p:nvSpPr>
        <p:spPr>
          <a:xfrm>
            <a:off x="5335291" y="1406195"/>
            <a:ext cx="8593810" cy="369332"/>
          </a:xfrm>
          <a:prstGeom prst="rect">
            <a:avLst/>
          </a:prstGeom>
          <a:noFill/>
        </p:spPr>
        <p:txBody>
          <a:bodyPr wrap="square">
            <a:spAutoFit/>
          </a:bodyPr>
          <a:lstStyle/>
          <a:p>
            <a:r>
              <a:rPr lang="en-DE" dirty="0">
                <a:hlinkClick r:id="rId5"/>
              </a:rPr>
              <a:t>https://developer.android.com/develop/ui/compose/components</a:t>
            </a:r>
            <a:r>
              <a:rPr lang="en-DE" dirty="0"/>
              <a:t> </a:t>
            </a:r>
          </a:p>
        </p:txBody>
      </p:sp>
    </p:spTree>
    <p:extLst>
      <p:ext uri="{BB962C8B-B14F-4D97-AF65-F5344CB8AC3E}">
        <p14:creationId xmlns:p14="http://schemas.microsoft.com/office/powerpoint/2010/main" val="335826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26106-44CC-F86C-2BDB-DEB1594B7B0C}"/>
            </a:ext>
          </a:extLst>
        </p:cNvPr>
        <p:cNvGrpSpPr/>
        <p:nvPr/>
      </p:nvGrpSpPr>
      <p:grpSpPr>
        <a:xfrm>
          <a:off x="0" y="0"/>
          <a:ext cx="0" cy="0"/>
          <a:chOff x="0" y="0"/>
          <a:chExt cx="0" cy="0"/>
        </a:xfrm>
      </p:grpSpPr>
      <p:pic>
        <p:nvPicPr>
          <p:cNvPr id="34" name="Picture 33" descr="Ein Bild, das Kreis, Farbigkeit, Symmetrie, Fraktalkunst enthält.&#10;&#10;Automatisch generierte Beschreibung">
            <a:extLst>
              <a:ext uri="{FF2B5EF4-FFF2-40B4-BE49-F238E27FC236}">
                <a16:creationId xmlns:a16="http://schemas.microsoft.com/office/drawing/2014/main" id="{080B1B8A-EFFF-7ED0-7F74-FDE0CC6D0A90}"/>
              </a:ext>
            </a:extLst>
          </p:cNvPr>
          <p:cNvPicPr>
            <a:picLocks noChangeAspect="1"/>
          </p:cNvPicPr>
          <p:nvPr/>
        </p:nvPicPr>
        <p:blipFill rotWithShape="1">
          <a:blip r:embed="rId3"/>
          <a:srcRect t="14789" b="13591"/>
          <a:stretch/>
        </p:blipFill>
        <p:spPr>
          <a:xfrm>
            <a:off x="61897" y="1247775"/>
            <a:ext cx="12191980" cy="5610225"/>
          </a:xfrm>
          <a:prstGeom prst="rect">
            <a:avLst/>
          </a:prstGeom>
          <a:noFill/>
        </p:spPr>
      </p:pic>
      <p:sp>
        <p:nvSpPr>
          <p:cNvPr id="12" name="Titel 11">
            <a:extLst>
              <a:ext uri="{FF2B5EF4-FFF2-40B4-BE49-F238E27FC236}">
                <a16:creationId xmlns:a16="http://schemas.microsoft.com/office/drawing/2014/main" id="{5AD626AF-91E4-4516-1B7E-7501D1FA5D8D}"/>
              </a:ext>
            </a:extLst>
          </p:cNvPr>
          <p:cNvSpPr>
            <a:spLocks noGrp="1"/>
          </p:cNvSpPr>
          <p:nvPr>
            <p:ph type="ctrTitle"/>
          </p:nvPr>
        </p:nvSpPr>
        <p:spPr>
          <a:xfrm>
            <a:off x="0" y="4176717"/>
            <a:ext cx="12192000" cy="2681286"/>
          </a:xfrm>
        </p:spPr>
        <p:txBody>
          <a:bodyPr anchor="t">
            <a:normAutofit/>
          </a:bodyPr>
          <a:lstStyle/>
          <a:p>
            <a:r>
              <a:rPr lang="de-DE" dirty="0"/>
              <a:t>ANDROID APP</a:t>
            </a:r>
          </a:p>
        </p:txBody>
      </p:sp>
      <p:sp>
        <p:nvSpPr>
          <p:cNvPr id="38" name="Vertical Text Placeholder 5">
            <a:extLst>
              <a:ext uri="{FF2B5EF4-FFF2-40B4-BE49-F238E27FC236}">
                <a16:creationId xmlns:a16="http://schemas.microsoft.com/office/drawing/2014/main" id="{60DBDB6B-435A-A4B9-04A6-795EE2F844C6}"/>
              </a:ext>
            </a:extLst>
          </p:cNvPr>
          <p:cNvSpPr>
            <a:spLocks noGrp="1"/>
          </p:cNvSpPr>
          <p:nvPr>
            <p:ph type="body" orient="vert" idx="20"/>
          </p:nvPr>
        </p:nvSpPr>
        <p:spPr>
          <a:xfrm>
            <a:off x="1026000" y="4914406"/>
            <a:ext cx="180000" cy="288000"/>
          </a:xfrm>
        </p:spPr>
        <p:txBody>
          <a:bodyPr/>
          <a:lstStyle/>
          <a:p>
            <a:endParaRPr lang="en-US"/>
          </a:p>
        </p:txBody>
      </p:sp>
      <p:sp>
        <p:nvSpPr>
          <p:cNvPr id="11" name="Datumsplatzhalter 10" hidden="1">
            <a:extLst>
              <a:ext uri="{FF2B5EF4-FFF2-40B4-BE49-F238E27FC236}">
                <a16:creationId xmlns:a16="http://schemas.microsoft.com/office/drawing/2014/main" id="{37415486-74F9-9A55-BCAB-AEBB983C4194}"/>
              </a:ext>
            </a:extLst>
          </p:cNvPr>
          <p:cNvSpPr>
            <a:spLocks noGrp="1"/>
          </p:cNvSpPr>
          <p:nvPr>
            <p:ph type="dt" sz="half" idx="10"/>
          </p:nvPr>
        </p:nvSpPr>
        <p:spPr/>
        <p:txBody>
          <a:bodyPr/>
          <a:lstStyle/>
          <a:p>
            <a:pPr>
              <a:spcAft>
                <a:spcPts val="600"/>
              </a:spcAft>
            </a:pPr>
            <a:r>
              <a:rPr lang="de-DE"/>
              <a:t>Campus Sontheim</a:t>
            </a:r>
          </a:p>
        </p:txBody>
      </p:sp>
      <p:sp>
        <p:nvSpPr>
          <p:cNvPr id="13" name="Fußzeilenplatzhalter 12">
            <a:extLst>
              <a:ext uri="{FF2B5EF4-FFF2-40B4-BE49-F238E27FC236}">
                <a16:creationId xmlns:a16="http://schemas.microsoft.com/office/drawing/2014/main" id="{6F2E9F4A-7A66-30F2-47B6-44B3EC1B53ED}"/>
              </a:ext>
            </a:extLst>
          </p:cNvPr>
          <p:cNvSpPr>
            <a:spLocks noGrp="1"/>
          </p:cNvSpPr>
          <p:nvPr>
            <p:ph type="ftr" sz="quarter" idx="4294967295"/>
          </p:nvPr>
        </p:nvSpPr>
        <p:spPr>
          <a:xfrm>
            <a:off x="406401" y="6984001"/>
            <a:ext cx="7375299" cy="216000"/>
          </a:xfrm>
        </p:spPr>
        <p:txBody>
          <a:bodyPr/>
          <a:lstStyle/>
          <a:p>
            <a:pPr>
              <a:spcAft>
                <a:spcPts val="600"/>
              </a:spcAft>
            </a:pPr>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81C4BDDF-6314-29E0-A5A5-E83B5D03D868}"/>
              </a:ext>
            </a:extLst>
          </p:cNvPr>
          <p:cNvSpPr>
            <a:spLocks noGrp="1"/>
          </p:cNvSpPr>
          <p:nvPr>
            <p:ph type="sldNum" sz="quarter" idx="4294967295"/>
          </p:nvPr>
        </p:nvSpPr>
        <p:spPr>
          <a:xfrm>
            <a:off x="9883775" y="6983413"/>
            <a:ext cx="1900238" cy="215900"/>
          </a:xfrm>
        </p:spPr>
        <p:txBody>
          <a:bodyPr/>
          <a:lstStyle/>
          <a:p>
            <a:pPr>
              <a:spcAft>
                <a:spcPts val="600"/>
              </a:spcAft>
            </a:pPr>
            <a:r>
              <a:rPr lang="de-DE"/>
              <a:t>|  </a:t>
            </a:r>
            <a:fld id="{E6B5151A-17C4-4431-8407-112C0160A8B6}" type="slidenum">
              <a:rPr lang="de-DE" smtClean="0"/>
              <a:pPr>
                <a:spcAft>
                  <a:spcPts val="600"/>
                </a:spcAft>
              </a:pPr>
              <a:t>4</a:t>
            </a:fld>
            <a:endParaRPr lang="de-DE"/>
          </a:p>
        </p:txBody>
      </p:sp>
      <p:sp>
        <p:nvSpPr>
          <p:cNvPr id="3" name="Datumsplatzhalter 10">
            <a:extLst>
              <a:ext uri="{FF2B5EF4-FFF2-40B4-BE49-F238E27FC236}">
                <a16:creationId xmlns:a16="http://schemas.microsoft.com/office/drawing/2014/main" id="{0F8128A1-229F-375F-AB47-DCCEA5E5F042}"/>
              </a:ext>
            </a:extLst>
          </p:cNvPr>
          <p:cNvSpPr txBox="1">
            <a:spLocks/>
          </p:cNvSpPr>
          <p:nvPr/>
        </p:nvSpPr>
        <p:spPr>
          <a:xfrm>
            <a:off x="406401" y="260078"/>
            <a:ext cx="7375299" cy="252000"/>
          </a:xfrm>
          <a:prstGeom prst="rect">
            <a:avLst/>
          </a:prstGeom>
        </p:spPr>
        <p:txBody>
          <a:bodyPr vert="horz" lIns="0" tIns="0" rIns="0" bIns="0" rtlCol="0" anchor="t" anchorCtr="0">
            <a:normAutofit/>
          </a:bodyPr>
          <a:lstStyle>
            <a:defPPr>
              <a:defRPr lang="de-DE"/>
            </a:defPPr>
            <a:lvl1pPr marL="0" indent="0" algn="l" defTabSz="914400" rtl="0" eaLnBrk="1" latinLnBrk="0" hangingPunct="1">
              <a:lnSpc>
                <a:spcPct val="100000"/>
              </a:lnSpc>
              <a:spcBef>
                <a:spcPts val="0"/>
              </a:spcBef>
              <a:buFont typeface="Arial" panose="020B0604020202020204" pitchFamily="34" charset="0"/>
              <a:buNone/>
              <a:defRPr sz="1420" b="1" kern="1200" spc="60" baseline="0">
                <a:solidFill>
                  <a:schemeClr val="tx1"/>
                </a:solidFill>
                <a:latin typeface="+mj-lt"/>
                <a:ea typeface="+mn-ea"/>
                <a:cs typeface="+mn-cs"/>
              </a:defRPr>
            </a:lvl1pPr>
            <a:lvl2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2pPr>
            <a:lvl3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3pPr>
            <a:lvl4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4pPr>
            <a:lvl5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5pPr>
            <a:lvl6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6pPr>
            <a:lvl7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7pPr>
            <a:lvl8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8pPr>
            <a:lvl9pPr marL="0" algn="l" defTabSz="914400" rtl="0" eaLnBrk="1" latinLnBrk="0" hangingPunct="1">
              <a:lnSpc>
                <a:spcPct val="100000"/>
              </a:lnSpc>
              <a:spcBef>
                <a:spcPts val="0"/>
              </a:spcBef>
              <a:defRPr sz="1000" b="1" kern="1200" spc="40" baseline="0">
                <a:solidFill>
                  <a:schemeClr val="tx1"/>
                </a:solidFill>
                <a:latin typeface="+mj-lt"/>
                <a:ea typeface="+mn-ea"/>
                <a:cs typeface="+mn-cs"/>
              </a:defRPr>
            </a:lvl9pPr>
          </a:lstStyle>
          <a:p>
            <a:pPr>
              <a:spcAft>
                <a:spcPts val="600"/>
              </a:spcAft>
            </a:pPr>
            <a:r>
              <a:rPr lang="de-DE"/>
              <a:t>Campus Sontheim</a:t>
            </a:r>
            <a:endParaRPr lang="de-DE" dirty="0"/>
          </a:p>
        </p:txBody>
      </p:sp>
    </p:spTree>
    <p:extLst>
      <p:ext uri="{BB962C8B-B14F-4D97-AF65-F5344CB8AC3E}">
        <p14:creationId xmlns:p14="http://schemas.microsoft.com/office/powerpoint/2010/main" val="4228895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ED27C83B-AFF1-4481-8B2C-9F89E151C271}"/>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36B10D6F-4133-4EB3-84F5-EAA0F10441FB}"/>
              </a:ext>
            </a:extLst>
          </p:cNvPr>
          <p:cNvSpPr>
            <a:spLocks noGrp="1"/>
          </p:cNvSpPr>
          <p:nvPr>
            <p:ph type="ftr" sz="quarter" idx="11"/>
          </p:nvPr>
        </p:nvSpPr>
        <p:spPr>
          <a:xfrm>
            <a:off x="406401" y="6515213"/>
            <a:ext cx="10526985" cy="230832"/>
          </a:xfrm>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52E18CA5-D594-4EE5-B52A-7B6FCA1613D0}"/>
              </a:ext>
            </a:extLst>
          </p:cNvPr>
          <p:cNvSpPr>
            <a:spLocks noGrp="1"/>
          </p:cNvSpPr>
          <p:nvPr>
            <p:ph type="sldNum" sz="quarter" idx="12"/>
          </p:nvPr>
        </p:nvSpPr>
        <p:spPr/>
        <p:txBody>
          <a:bodyPr/>
          <a:lstStyle/>
          <a:p>
            <a:r>
              <a:rPr lang="de-DE"/>
              <a:t>|  </a:t>
            </a:r>
            <a:fld id="{E6B5151A-17C4-4431-8407-112C0160A8B6}" type="slidenum">
              <a:rPr lang="de-DE" smtClean="0"/>
              <a:pPr/>
              <a:t>40</a:t>
            </a:fld>
            <a:endParaRPr lang="de-DE" dirty="0"/>
          </a:p>
        </p:txBody>
      </p:sp>
      <p:pic>
        <p:nvPicPr>
          <p:cNvPr id="3" name="Grafik 2">
            <a:extLst>
              <a:ext uri="{FF2B5EF4-FFF2-40B4-BE49-F238E27FC236}">
                <a16:creationId xmlns:a16="http://schemas.microsoft.com/office/drawing/2014/main" id="{8C445279-0103-A616-61A0-467F7D034BDF}"/>
              </a:ext>
            </a:extLst>
          </p:cNvPr>
          <p:cNvPicPr>
            <a:picLocks noChangeAspect="1"/>
          </p:cNvPicPr>
          <p:nvPr/>
        </p:nvPicPr>
        <p:blipFill rotWithShape="1">
          <a:blip r:embed="rId3"/>
          <a:srcRect l="5532" t="8996" r="4683" b="20370"/>
          <a:stretch/>
        </p:blipFill>
        <p:spPr>
          <a:xfrm>
            <a:off x="2481506" y="1967171"/>
            <a:ext cx="6376773" cy="4342996"/>
          </a:xfrm>
          <a:prstGeom prst="rect">
            <a:avLst/>
          </a:prstGeom>
        </p:spPr>
      </p:pic>
      <p:sp>
        <p:nvSpPr>
          <p:cNvPr id="4" name="Title 3">
            <a:extLst>
              <a:ext uri="{FF2B5EF4-FFF2-40B4-BE49-F238E27FC236}">
                <a16:creationId xmlns:a16="http://schemas.microsoft.com/office/drawing/2014/main" id="{39B15C1F-3091-35AD-47A6-9E6ABB21F0A9}"/>
              </a:ext>
            </a:extLst>
          </p:cNvPr>
          <p:cNvSpPr>
            <a:spLocks noGrp="1"/>
          </p:cNvSpPr>
          <p:nvPr>
            <p:ph type="title"/>
          </p:nvPr>
        </p:nvSpPr>
        <p:spPr/>
        <p:txBody>
          <a:bodyPr/>
          <a:lstStyle/>
          <a:p>
            <a:r>
              <a:rPr lang="de-DE" dirty="0"/>
              <a:t>SOFTWARE DESIGN</a:t>
            </a:r>
            <a:endParaRPr lang="en-DE" dirty="0"/>
          </a:p>
        </p:txBody>
      </p:sp>
    </p:spTree>
    <p:extLst>
      <p:ext uri="{BB962C8B-B14F-4D97-AF65-F5344CB8AC3E}">
        <p14:creationId xmlns:p14="http://schemas.microsoft.com/office/powerpoint/2010/main" val="663736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70C96-AA7F-80CF-094B-6F47F38D6D40}"/>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96B54E53-A13D-640B-967A-38BF0130C502}"/>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21289E0B-BAAE-93BA-A553-61F01DF2C4CD}"/>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4C6C715F-3E8F-64BE-E429-61E179B36F78}"/>
              </a:ext>
            </a:extLst>
          </p:cNvPr>
          <p:cNvSpPr>
            <a:spLocks noGrp="1"/>
          </p:cNvSpPr>
          <p:nvPr>
            <p:ph type="sldNum" sz="quarter" idx="12"/>
          </p:nvPr>
        </p:nvSpPr>
        <p:spPr/>
        <p:txBody>
          <a:bodyPr/>
          <a:lstStyle/>
          <a:p>
            <a:r>
              <a:rPr lang="de-DE"/>
              <a:t>|  </a:t>
            </a:r>
            <a:fld id="{E6B5151A-17C4-4431-8407-112C0160A8B6}" type="slidenum">
              <a:rPr lang="de-DE" smtClean="0"/>
              <a:pPr/>
              <a:t>41</a:t>
            </a:fld>
            <a:endParaRPr lang="de-DE" dirty="0"/>
          </a:p>
        </p:txBody>
      </p:sp>
      <p:sp>
        <p:nvSpPr>
          <p:cNvPr id="4" name="Title 3">
            <a:extLst>
              <a:ext uri="{FF2B5EF4-FFF2-40B4-BE49-F238E27FC236}">
                <a16:creationId xmlns:a16="http://schemas.microsoft.com/office/drawing/2014/main" id="{A2821C1D-ECE7-10E8-EA40-D17240BA64DE}"/>
              </a:ext>
            </a:extLst>
          </p:cNvPr>
          <p:cNvSpPr>
            <a:spLocks noGrp="1"/>
          </p:cNvSpPr>
          <p:nvPr>
            <p:ph type="title"/>
          </p:nvPr>
        </p:nvSpPr>
        <p:spPr/>
        <p:txBody>
          <a:bodyPr/>
          <a:lstStyle/>
          <a:p>
            <a:r>
              <a:rPr lang="de-DE" dirty="0"/>
              <a:t>CLEAN CODE</a:t>
            </a:r>
            <a:endParaRPr lang="en-DE" dirty="0"/>
          </a:p>
        </p:txBody>
      </p:sp>
      <p:sp>
        <p:nvSpPr>
          <p:cNvPr id="9" name="Content Placeholder 8">
            <a:extLst>
              <a:ext uri="{FF2B5EF4-FFF2-40B4-BE49-F238E27FC236}">
                <a16:creationId xmlns:a16="http://schemas.microsoft.com/office/drawing/2014/main" id="{33CB1143-6B0C-802A-AB0F-BD30E6AE9E5F}"/>
              </a:ext>
            </a:extLst>
          </p:cNvPr>
          <p:cNvSpPr>
            <a:spLocks noGrp="1"/>
          </p:cNvSpPr>
          <p:nvPr>
            <p:ph idx="13"/>
          </p:nvPr>
        </p:nvSpPr>
        <p:spPr>
          <a:xfrm>
            <a:off x="406405" y="2033591"/>
            <a:ext cx="7916185" cy="4210049"/>
          </a:xfrm>
        </p:spPr>
        <p:txBody>
          <a:bodyPr/>
          <a:lstStyle/>
          <a:p>
            <a:pPr marL="342900" indent="-342900">
              <a:buFont typeface="Arial" panose="020B0604020202020204" pitchFamily="34" charset="0"/>
              <a:buChar char="•"/>
            </a:pPr>
            <a:r>
              <a:rPr lang="en-DE" dirty="0"/>
              <a:t>Refactoring</a:t>
            </a:r>
          </a:p>
          <a:p>
            <a:pPr marL="342900" indent="-342900">
              <a:buFont typeface="Arial" panose="020B0604020202020204" pitchFamily="34" charset="0"/>
              <a:buChar char="•"/>
            </a:pPr>
            <a:r>
              <a:rPr lang="en-DE" dirty="0"/>
              <a:t>Code Smells</a:t>
            </a:r>
          </a:p>
          <a:p>
            <a:pPr marL="342900" indent="-342900">
              <a:buFont typeface="Arial" panose="020B0604020202020204" pitchFamily="34" charset="0"/>
              <a:buChar char="•"/>
            </a:pPr>
            <a:r>
              <a:rPr lang="en-DE" dirty="0"/>
              <a:t>Design Patterns</a:t>
            </a:r>
          </a:p>
        </p:txBody>
      </p:sp>
      <p:sp>
        <p:nvSpPr>
          <p:cNvPr id="8" name="TextBox 7">
            <a:extLst>
              <a:ext uri="{FF2B5EF4-FFF2-40B4-BE49-F238E27FC236}">
                <a16:creationId xmlns:a16="http://schemas.microsoft.com/office/drawing/2014/main" id="{FEB368D3-EF8B-E8C1-F8DD-4DDCFAF9F4FE}"/>
              </a:ext>
            </a:extLst>
          </p:cNvPr>
          <p:cNvSpPr txBox="1"/>
          <p:nvPr/>
        </p:nvSpPr>
        <p:spPr>
          <a:xfrm>
            <a:off x="9318356" y="1392792"/>
            <a:ext cx="2599841" cy="369332"/>
          </a:xfrm>
          <a:prstGeom prst="rect">
            <a:avLst/>
          </a:prstGeom>
          <a:noFill/>
        </p:spPr>
        <p:txBody>
          <a:bodyPr wrap="square">
            <a:spAutoFit/>
          </a:bodyPr>
          <a:lstStyle/>
          <a:p>
            <a:r>
              <a:rPr lang="en-DE" dirty="0">
                <a:hlinkClick r:id="rId3"/>
              </a:rPr>
              <a:t>https://refactoring.guru/</a:t>
            </a:r>
            <a:r>
              <a:rPr lang="en-DE" dirty="0"/>
              <a:t> </a:t>
            </a:r>
          </a:p>
        </p:txBody>
      </p:sp>
      <p:pic>
        <p:nvPicPr>
          <p:cNvPr id="4098" name="Picture 2" descr="Refactoring.Guru">
            <a:extLst>
              <a:ext uri="{FF2B5EF4-FFF2-40B4-BE49-F238E27FC236}">
                <a16:creationId xmlns:a16="http://schemas.microsoft.com/office/drawing/2014/main" id="{B6374F3A-E5E8-C0BE-B749-80E22396B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489" y="2601968"/>
            <a:ext cx="2540000" cy="3073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ProgrammerHumor - The ONLY vALid measurement OF Codle QUALIT Y: WTFs r/minute wtF code review WTF WTF WTE Migan is WTF re codle view WTE Aude WTF Good cocle. BAd code.">
            <a:extLst>
              <a:ext uri="{FF2B5EF4-FFF2-40B4-BE49-F238E27FC236}">
                <a16:creationId xmlns:a16="http://schemas.microsoft.com/office/drawing/2014/main" id="{B8104274-579B-0AD5-3519-5AF47BFFF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7353" y="2002690"/>
            <a:ext cx="4715187" cy="427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792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ED27C83B-AFF1-4481-8B2C-9F89E151C271}"/>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36B10D6F-4133-4EB3-84F5-EAA0F10441FB}"/>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52E18CA5-D594-4EE5-B52A-7B6FCA1613D0}"/>
              </a:ext>
            </a:extLst>
          </p:cNvPr>
          <p:cNvSpPr>
            <a:spLocks noGrp="1"/>
          </p:cNvSpPr>
          <p:nvPr>
            <p:ph type="sldNum" sz="quarter" idx="12"/>
          </p:nvPr>
        </p:nvSpPr>
        <p:spPr/>
        <p:txBody>
          <a:bodyPr/>
          <a:lstStyle/>
          <a:p>
            <a:r>
              <a:rPr lang="de-DE"/>
              <a:t>|  </a:t>
            </a:r>
            <a:fld id="{E6B5151A-17C4-4431-8407-112C0160A8B6}" type="slidenum">
              <a:rPr lang="de-DE" smtClean="0"/>
              <a:pPr/>
              <a:t>42</a:t>
            </a:fld>
            <a:endParaRPr lang="de-DE" dirty="0"/>
          </a:p>
        </p:txBody>
      </p:sp>
      <p:sp>
        <p:nvSpPr>
          <p:cNvPr id="7" name="Titel 9">
            <a:extLst>
              <a:ext uri="{FF2B5EF4-FFF2-40B4-BE49-F238E27FC236}">
                <a16:creationId xmlns:a16="http://schemas.microsoft.com/office/drawing/2014/main" id="{9A6402E3-00F3-5810-0FF7-3BCCF30D5F6A}"/>
              </a:ext>
            </a:extLst>
          </p:cNvPr>
          <p:cNvSpPr>
            <a:spLocks noGrp="1"/>
          </p:cNvSpPr>
          <p:nvPr>
            <p:ph type="title"/>
          </p:nvPr>
        </p:nvSpPr>
        <p:spPr/>
        <p:txBody>
          <a:bodyPr/>
          <a:lstStyle/>
          <a:p>
            <a:r>
              <a:rPr lang="de-DE" dirty="0"/>
              <a:t>DESIGN PATTERNS</a:t>
            </a:r>
          </a:p>
        </p:txBody>
      </p:sp>
      <p:sp>
        <p:nvSpPr>
          <p:cNvPr id="3" name="Vertikaler Textplatzhalter 2">
            <a:extLst>
              <a:ext uri="{FF2B5EF4-FFF2-40B4-BE49-F238E27FC236}">
                <a16:creationId xmlns:a16="http://schemas.microsoft.com/office/drawing/2014/main" id="{65EA2222-9438-740F-AC67-148867646C23}"/>
              </a:ext>
            </a:extLst>
          </p:cNvPr>
          <p:cNvSpPr>
            <a:spLocks noGrp="1"/>
          </p:cNvSpPr>
          <p:nvPr>
            <p:ph idx="13"/>
          </p:nvPr>
        </p:nvSpPr>
        <p:spPr>
          <a:xfrm>
            <a:off x="406405" y="2033591"/>
            <a:ext cx="7710461" cy="4210049"/>
          </a:xfrm>
        </p:spPr>
        <p:txBody>
          <a:bodyPr/>
          <a:lstStyle/>
          <a:p>
            <a:pPr lvl="4">
              <a:lnSpc>
                <a:spcPct val="150000"/>
              </a:lnSpc>
              <a:buClr>
                <a:schemeClr val="tx1"/>
              </a:buClr>
              <a:buFont typeface="Arial" panose="020B0604020202020204" pitchFamily="34" charset="0"/>
              <a:buChar char="•"/>
              <a:defRPr/>
            </a:pPr>
            <a:r>
              <a:rPr lang="de-DE" sz="2400" dirty="0"/>
              <a:t>Eine </a:t>
            </a:r>
            <a:r>
              <a:rPr lang="de-DE" sz="2400" b="1" dirty="0"/>
              <a:t>allgemeine</a:t>
            </a:r>
            <a:r>
              <a:rPr lang="de-DE" sz="2400" dirty="0"/>
              <a:t>, </a:t>
            </a:r>
            <a:r>
              <a:rPr lang="de-DE" sz="2400" b="1" dirty="0"/>
              <a:t>wiederverwendbare</a:t>
            </a:r>
            <a:r>
              <a:rPr lang="de-DE" sz="2400" dirty="0"/>
              <a:t> Lösung für ein </a:t>
            </a:r>
            <a:r>
              <a:rPr lang="de-DE" sz="2400" b="1" dirty="0"/>
              <a:t>häufig auftretendes</a:t>
            </a:r>
            <a:r>
              <a:rPr lang="de-DE" sz="2400" dirty="0"/>
              <a:t> Problem innerhalb eines bestimmten Kontexts beim Softwaredesign</a:t>
            </a:r>
          </a:p>
          <a:p>
            <a:pPr marR="0" lvl="4" algn="l" defTabSz="914407" rtl="0" eaLnBrk="1" fontAlgn="auto" latinLnBrk="0" hangingPunct="1">
              <a:lnSpc>
                <a:spcPct val="150000"/>
              </a:lnSpc>
              <a:spcBef>
                <a:spcPts val="0"/>
              </a:spcBef>
              <a:spcAft>
                <a:spcPts val="0"/>
              </a:spcAft>
              <a:buClr>
                <a:schemeClr val="tx1"/>
              </a:buClr>
              <a:buSzTx/>
              <a:buFont typeface="Arial" panose="020B0604020202020204" pitchFamily="34" charset="0"/>
              <a:buChar char="•"/>
              <a:tabLst>
                <a:tab pos="288003" algn="l"/>
                <a:tab pos="792005" algn="l"/>
              </a:tabLst>
              <a:defRPr/>
            </a:pPr>
            <a:r>
              <a:rPr kumimoji="0" lang="de-DE" sz="2400" b="0" i="0" u="none" strike="noStrike" kern="1200" cap="none" spc="0" normalizeH="0" baseline="0" noProof="0" dirty="0">
                <a:ln>
                  <a:noFill/>
                </a:ln>
                <a:solidFill>
                  <a:prstClr val="black"/>
                </a:solidFill>
                <a:effectLst/>
                <a:uLnTx/>
                <a:uFillTx/>
                <a:latin typeface="Arial"/>
                <a:ea typeface="+mn-ea"/>
                <a:cs typeface="+mn-cs"/>
              </a:rPr>
              <a:t>Für </a:t>
            </a:r>
            <a:r>
              <a:rPr kumimoji="0" lang="de-DE" sz="2400" b="1" i="0" u="none" strike="noStrike" kern="1200" cap="none" spc="0" normalizeH="0" baseline="0" noProof="0" dirty="0">
                <a:ln>
                  <a:noFill/>
                </a:ln>
                <a:solidFill>
                  <a:prstClr val="black"/>
                </a:solidFill>
                <a:effectLst/>
                <a:uLnTx/>
                <a:uFillTx/>
                <a:latin typeface="Arial"/>
                <a:ea typeface="+mn-ea"/>
                <a:cs typeface="+mn-cs"/>
              </a:rPr>
              <a:t>Skalierung</a:t>
            </a:r>
            <a:r>
              <a:rPr kumimoji="0" lang="de-DE" sz="2400" b="0" i="0" u="none" strike="noStrike" kern="1200" cap="none" spc="0" normalizeH="0" baseline="0" noProof="0" dirty="0">
                <a:ln>
                  <a:noFill/>
                </a:ln>
                <a:solidFill>
                  <a:prstClr val="black"/>
                </a:solidFill>
                <a:effectLst/>
                <a:uLnTx/>
                <a:uFillTx/>
                <a:latin typeface="Arial"/>
                <a:ea typeface="+mn-ea"/>
                <a:cs typeface="+mn-cs"/>
              </a:rPr>
              <a:t> von Software unabdingbar</a:t>
            </a:r>
          </a:p>
        </p:txBody>
      </p:sp>
      <p:pic>
        <p:nvPicPr>
          <p:cNvPr id="1026" name="Picture 2">
            <a:extLst>
              <a:ext uri="{FF2B5EF4-FFF2-40B4-BE49-F238E27FC236}">
                <a16:creationId xmlns:a16="http://schemas.microsoft.com/office/drawing/2014/main" id="{4B5791A1-0082-D87E-AA5C-D7CA98CCBB49}"/>
              </a:ext>
              <a:ext uri="{C183D7F6-B498-43B3-948B-1728B52AA6E4}">
                <adec:decorative xmlns:adec="http://schemas.microsoft.com/office/drawing/2017/decorative" val="0"/>
              </a:ext>
            </a:extLst>
          </p:cNvPr>
          <p:cNvPicPr>
            <a:picLocks noGrp="1" noChangeAspect="1" noChangeArrowheads="1"/>
          </p:cNvPicPr>
          <p:nvPr>
            <p:ph type="pic" idx="4294967295"/>
          </p:nvPr>
        </p:nvPicPr>
        <p:blipFill rotWithShape="1">
          <a:blip r:embed="rId3">
            <a:extLst>
              <a:ext uri="{28A0092B-C50C-407E-A947-70E740481C1C}">
                <a14:useLocalDpi xmlns:a14="http://schemas.microsoft.com/office/drawing/2010/main" val="0"/>
              </a:ext>
            </a:extLst>
          </a:blip>
          <a:srcRect l="105" r="105"/>
          <a:stretch/>
        </p:blipFill>
        <p:spPr bwMode="auto">
          <a:xfrm>
            <a:off x="8298927" y="1941515"/>
            <a:ext cx="3484562" cy="439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201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ED27C83B-AFF1-4481-8B2C-9F89E151C271}"/>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36B10D6F-4133-4EB3-84F5-EAA0F10441FB}"/>
              </a:ext>
            </a:extLst>
          </p:cNvPr>
          <p:cNvSpPr>
            <a:spLocks noGrp="1"/>
          </p:cNvSpPr>
          <p:nvPr>
            <p:ph type="ftr" sz="quarter" idx="11"/>
          </p:nvPr>
        </p:nvSpPr>
        <p:spPr>
          <a:xfrm>
            <a:off x="406401" y="6515213"/>
            <a:ext cx="10631057" cy="230832"/>
          </a:xfrm>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52E18CA5-D594-4EE5-B52A-7B6FCA1613D0}"/>
              </a:ext>
            </a:extLst>
          </p:cNvPr>
          <p:cNvSpPr>
            <a:spLocks noGrp="1"/>
          </p:cNvSpPr>
          <p:nvPr>
            <p:ph type="sldNum" sz="quarter" idx="12"/>
          </p:nvPr>
        </p:nvSpPr>
        <p:spPr/>
        <p:txBody>
          <a:bodyPr/>
          <a:lstStyle/>
          <a:p>
            <a:r>
              <a:rPr lang="de-DE"/>
              <a:t>|  </a:t>
            </a:r>
            <a:fld id="{E6B5151A-17C4-4431-8407-112C0160A8B6}" type="slidenum">
              <a:rPr lang="de-DE" smtClean="0"/>
              <a:pPr/>
              <a:t>43</a:t>
            </a:fld>
            <a:endParaRPr lang="de-DE" dirty="0"/>
          </a:p>
        </p:txBody>
      </p:sp>
      <p:pic>
        <p:nvPicPr>
          <p:cNvPr id="4" name="Inhaltsplatzhalter 3">
            <a:extLst>
              <a:ext uri="{FF2B5EF4-FFF2-40B4-BE49-F238E27FC236}">
                <a16:creationId xmlns:a16="http://schemas.microsoft.com/office/drawing/2014/main" id="{8C6BBD23-4237-CC73-3ACA-11B686F7F2CC}"/>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1154542" y="1896533"/>
            <a:ext cx="9882916" cy="4079008"/>
          </a:xfrm>
        </p:spPr>
      </p:pic>
      <p:sp>
        <p:nvSpPr>
          <p:cNvPr id="3" name="Title 2">
            <a:extLst>
              <a:ext uri="{FF2B5EF4-FFF2-40B4-BE49-F238E27FC236}">
                <a16:creationId xmlns:a16="http://schemas.microsoft.com/office/drawing/2014/main" id="{532F6EB0-CC34-E3E0-8A56-458DA8C50947}"/>
              </a:ext>
            </a:extLst>
          </p:cNvPr>
          <p:cNvSpPr>
            <a:spLocks noGrp="1"/>
          </p:cNvSpPr>
          <p:nvPr>
            <p:ph type="title"/>
          </p:nvPr>
        </p:nvSpPr>
        <p:spPr/>
        <p:txBody>
          <a:bodyPr/>
          <a:lstStyle/>
          <a:p>
            <a:r>
              <a:rPr lang="de-DE" dirty="0"/>
              <a:t>OBSERVER PATTERN</a:t>
            </a:r>
            <a:endParaRPr lang="en-DE" dirty="0"/>
          </a:p>
        </p:txBody>
      </p:sp>
    </p:spTree>
    <p:extLst>
      <p:ext uri="{BB962C8B-B14F-4D97-AF65-F5344CB8AC3E}">
        <p14:creationId xmlns:p14="http://schemas.microsoft.com/office/powerpoint/2010/main" val="3842842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AE6F120-DBB2-52E5-A593-90CE6EE34570}"/>
              </a:ext>
            </a:extLst>
          </p:cNvPr>
          <p:cNvSpPr>
            <a:spLocks noGrp="1"/>
          </p:cNvSpPr>
          <p:nvPr>
            <p:ph type="dt" sz="half" idx="10"/>
          </p:nvPr>
        </p:nvSpPr>
        <p:spPr/>
        <p:txBody>
          <a:bodyPr/>
          <a:lstStyle/>
          <a:p>
            <a:r>
              <a:rPr lang="de-DE"/>
              <a:t>Campus Sontheim</a:t>
            </a:r>
            <a:endParaRPr lang="de-DE" dirty="0"/>
          </a:p>
        </p:txBody>
      </p:sp>
      <p:sp>
        <p:nvSpPr>
          <p:cNvPr id="3" name="Fußzeilenplatzhalter 2">
            <a:extLst>
              <a:ext uri="{FF2B5EF4-FFF2-40B4-BE49-F238E27FC236}">
                <a16:creationId xmlns:a16="http://schemas.microsoft.com/office/drawing/2014/main" id="{94019B50-29DA-4AD7-0E27-EC82F6916954}"/>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4" name="Foliennummernplatzhalter 3">
            <a:extLst>
              <a:ext uri="{FF2B5EF4-FFF2-40B4-BE49-F238E27FC236}">
                <a16:creationId xmlns:a16="http://schemas.microsoft.com/office/drawing/2014/main" id="{266286BA-D7E5-A159-A480-791402C737D9}"/>
              </a:ext>
            </a:extLst>
          </p:cNvPr>
          <p:cNvSpPr>
            <a:spLocks noGrp="1"/>
          </p:cNvSpPr>
          <p:nvPr>
            <p:ph type="sldNum" sz="quarter" idx="12"/>
          </p:nvPr>
        </p:nvSpPr>
        <p:spPr/>
        <p:txBody>
          <a:bodyPr/>
          <a:lstStyle/>
          <a:p>
            <a:r>
              <a:rPr lang="de-DE"/>
              <a:t>|  </a:t>
            </a:r>
            <a:fld id="{E6B5151A-17C4-4431-8407-112C0160A8B6}" type="slidenum">
              <a:rPr lang="de-DE" smtClean="0"/>
              <a:pPr/>
              <a:t>44</a:t>
            </a:fld>
            <a:endParaRPr lang="de-DE" dirty="0"/>
          </a:p>
        </p:txBody>
      </p:sp>
      <p:sp>
        <p:nvSpPr>
          <p:cNvPr id="7" name="Vertikaler Textplatzhalter 6">
            <a:extLst>
              <a:ext uri="{FF2B5EF4-FFF2-40B4-BE49-F238E27FC236}">
                <a16:creationId xmlns:a16="http://schemas.microsoft.com/office/drawing/2014/main" id="{C39ECA92-1431-E3CA-23E2-859BB4B65DF9}"/>
              </a:ext>
            </a:extLst>
          </p:cNvPr>
          <p:cNvSpPr>
            <a:spLocks noGrp="1"/>
          </p:cNvSpPr>
          <p:nvPr>
            <p:ph type="body" orient="vert" idx="13"/>
          </p:nvPr>
        </p:nvSpPr>
        <p:spPr/>
        <p:txBody>
          <a:bodyPr/>
          <a:lstStyle/>
          <a:p>
            <a:r>
              <a:rPr lang="de-DE" dirty="0"/>
              <a:t>Bei weiteren Fragen kontaktiert mich bitte unter:</a:t>
            </a:r>
          </a:p>
          <a:p>
            <a:endParaRPr lang="de-DE" dirty="0"/>
          </a:p>
          <a:p>
            <a:r>
              <a:rPr lang="de-DE" dirty="0"/>
              <a:t>cdeme@stud.hs-heilbronn.de</a:t>
            </a:r>
          </a:p>
        </p:txBody>
      </p:sp>
      <p:sp>
        <p:nvSpPr>
          <p:cNvPr id="8" name="Vertikaler Textplatzhalter 7">
            <a:extLst>
              <a:ext uri="{FF2B5EF4-FFF2-40B4-BE49-F238E27FC236}">
                <a16:creationId xmlns:a16="http://schemas.microsoft.com/office/drawing/2014/main" id="{367C077B-0642-5FB4-5B67-19D62D7E4AF9}"/>
              </a:ext>
            </a:extLst>
          </p:cNvPr>
          <p:cNvSpPr>
            <a:spLocks noGrp="1"/>
          </p:cNvSpPr>
          <p:nvPr>
            <p:ph type="body" orient="vert" idx="14"/>
          </p:nvPr>
        </p:nvSpPr>
        <p:spPr/>
        <p:txBody>
          <a:bodyPr/>
          <a:lstStyle/>
          <a:p>
            <a:r>
              <a:rPr lang="de-DE" noProof="0" dirty="0"/>
              <a:t>VIELEN DANK FÜR EURE </a:t>
            </a:r>
            <a:r>
              <a:rPr lang="de-DE" noProof="0" dirty="0" err="1"/>
              <a:t>AUFMErkSAMKEIT</a:t>
            </a:r>
            <a:r>
              <a:rPr lang="de-DE" noProof="0" dirty="0"/>
              <a:t>!</a:t>
            </a:r>
          </a:p>
        </p:txBody>
      </p:sp>
      <p:pic>
        <p:nvPicPr>
          <p:cNvPr id="9" name="Bildplatzhalter 8" descr="Ein Bild, das draußen, Person, Himmel, Kleidung enthält.">
            <a:extLst>
              <a:ext uri="{FF2B5EF4-FFF2-40B4-BE49-F238E27FC236}">
                <a16:creationId xmlns:a16="http://schemas.microsoft.com/office/drawing/2014/main" id="{CEF8102D-F98C-AD6B-F733-BE38728B458A}"/>
              </a:ext>
            </a:extLst>
          </p:cNvPr>
          <p:cNvPicPr>
            <a:picLocks noGrp="1" noChangeAspect="1"/>
          </p:cNvPicPr>
          <p:nvPr>
            <p:ph type="pic" idx="15"/>
          </p:nvPr>
        </p:nvPicPr>
        <p:blipFill>
          <a:blip r:embed="rId2"/>
          <a:srcRect l="11024" t="30272" r="18780" b="30243"/>
          <a:stretch/>
        </p:blipFill>
        <p:spPr>
          <a:xfrm>
            <a:off x="576000" y="4716000"/>
            <a:ext cx="1080000" cy="1080000"/>
          </a:xfrm>
        </p:spPr>
      </p:pic>
    </p:spTree>
    <p:extLst>
      <p:ext uri="{BB962C8B-B14F-4D97-AF65-F5344CB8AC3E}">
        <p14:creationId xmlns:p14="http://schemas.microsoft.com/office/powerpoint/2010/main" val="3953240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umsplatzhalter 11">
            <a:extLst>
              <a:ext uri="{FF2B5EF4-FFF2-40B4-BE49-F238E27FC236}">
                <a16:creationId xmlns:a16="http://schemas.microsoft.com/office/drawing/2014/main" id="{ED27C83B-AFF1-4481-8B2C-9F89E151C271}"/>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36B10D6F-4133-4EB3-84F5-EAA0F10441FB}"/>
              </a:ext>
            </a:extLst>
          </p:cNvPr>
          <p:cNvSpPr>
            <a:spLocks noGrp="1"/>
          </p:cNvSpPr>
          <p:nvPr>
            <p:ph type="ftr" sz="quarter" idx="11"/>
          </p:nvPr>
        </p:nvSpPr>
        <p:spPr>
          <a:xfrm>
            <a:off x="406401" y="6515213"/>
            <a:ext cx="10542751" cy="216000"/>
          </a:xfrm>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52E18CA5-D594-4EE5-B52A-7B6FCA1613D0}"/>
              </a:ext>
            </a:extLst>
          </p:cNvPr>
          <p:cNvSpPr>
            <a:spLocks noGrp="1"/>
          </p:cNvSpPr>
          <p:nvPr>
            <p:ph type="sldNum" sz="quarter" idx="12"/>
          </p:nvPr>
        </p:nvSpPr>
        <p:spPr/>
        <p:txBody>
          <a:bodyPr/>
          <a:lstStyle/>
          <a:p>
            <a:r>
              <a:rPr lang="de-DE"/>
              <a:t>|  </a:t>
            </a:r>
            <a:fld id="{E6B5151A-17C4-4431-8407-112C0160A8B6}" type="slidenum">
              <a:rPr lang="de-DE" smtClean="0"/>
              <a:pPr/>
              <a:t>5</a:t>
            </a:fld>
            <a:endParaRPr lang="de-DE" dirty="0"/>
          </a:p>
        </p:txBody>
      </p:sp>
      <p:pic>
        <p:nvPicPr>
          <p:cNvPr id="11268" name="Picture 4">
            <a:extLst>
              <a:ext uri="{FF2B5EF4-FFF2-40B4-BE49-F238E27FC236}">
                <a16:creationId xmlns:a16="http://schemas.microsoft.com/office/drawing/2014/main" id="{79C8B7E5-56BD-1833-D21A-BCECCBC606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89" r="20278"/>
          <a:stretch/>
        </p:blipFill>
        <p:spPr bwMode="auto">
          <a:xfrm>
            <a:off x="8523823" y="2628099"/>
            <a:ext cx="3259666" cy="17517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uppieren 14">
            <a:extLst>
              <a:ext uri="{FF2B5EF4-FFF2-40B4-BE49-F238E27FC236}">
                <a16:creationId xmlns:a16="http://schemas.microsoft.com/office/drawing/2014/main" id="{9C0DBEBF-2308-D3FF-B330-028D7C3D6A57}"/>
              </a:ext>
            </a:extLst>
          </p:cNvPr>
          <p:cNvGrpSpPr/>
          <p:nvPr/>
        </p:nvGrpSpPr>
        <p:grpSpPr>
          <a:xfrm>
            <a:off x="406401" y="2062896"/>
            <a:ext cx="7597354" cy="3745237"/>
            <a:chOff x="4661186" y="2540233"/>
            <a:chExt cx="7122303" cy="3511053"/>
          </a:xfrm>
        </p:grpSpPr>
        <p:pic>
          <p:nvPicPr>
            <p:cNvPr id="8" name="Grafik 7">
              <a:extLst>
                <a:ext uri="{FF2B5EF4-FFF2-40B4-BE49-F238E27FC236}">
                  <a16:creationId xmlns:a16="http://schemas.microsoft.com/office/drawing/2014/main" id="{C3B52A77-48C8-9754-7E42-997BB5739BDF}"/>
                </a:ext>
              </a:extLst>
            </p:cNvPr>
            <p:cNvPicPr>
              <a:picLocks noChangeAspect="1"/>
            </p:cNvPicPr>
            <p:nvPr/>
          </p:nvPicPr>
          <p:blipFill>
            <a:blip r:embed="rId4"/>
            <a:stretch>
              <a:fillRect/>
            </a:stretch>
          </p:blipFill>
          <p:spPr>
            <a:xfrm>
              <a:off x="4661186" y="2540233"/>
              <a:ext cx="7122303" cy="3511053"/>
            </a:xfrm>
            <a:prstGeom prst="rect">
              <a:avLst/>
            </a:prstGeom>
          </p:spPr>
        </p:pic>
        <p:sp>
          <p:nvSpPr>
            <p:cNvPr id="9" name="Rechteck 8">
              <a:extLst>
                <a:ext uri="{FF2B5EF4-FFF2-40B4-BE49-F238E27FC236}">
                  <a16:creationId xmlns:a16="http://schemas.microsoft.com/office/drawing/2014/main" id="{05876221-3468-8E6F-2226-11402DA31362}"/>
                </a:ext>
              </a:extLst>
            </p:cNvPr>
            <p:cNvSpPr/>
            <p:nvPr/>
          </p:nvSpPr>
          <p:spPr>
            <a:xfrm>
              <a:off x="10820400" y="2540233"/>
              <a:ext cx="963089" cy="29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1270" name="Picture 6">
            <a:extLst>
              <a:ext uri="{FF2B5EF4-FFF2-40B4-BE49-F238E27FC236}">
                <a16:creationId xmlns:a16="http://schemas.microsoft.com/office/drawing/2014/main" id="{8F03D28C-B8CF-35B5-E6CE-60B42E3A1D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29" r="8741"/>
          <a:stretch/>
        </p:blipFill>
        <p:spPr bwMode="auto">
          <a:xfrm>
            <a:off x="8904820" y="4931640"/>
            <a:ext cx="2878668" cy="103029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10AFA97-89B1-F76B-D616-2660BA424A48}"/>
              </a:ext>
            </a:extLst>
          </p:cNvPr>
          <p:cNvSpPr>
            <a:spLocks noGrp="1"/>
          </p:cNvSpPr>
          <p:nvPr>
            <p:ph type="title"/>
          </p:nvPr>
        </p:nvSpPr>
        <p:spPr/>
        <p:txBody>
          <a:bodyPr/>
          <a:lstStyle/>
          <a:p>
            <a:r>
              <a:rPr lang="de-DE" dirty="0"/>
              <a:t>Warum ANDROID?</a:t>
            </a:r>
            <a:endParaRPr lang="en-DE" dirty="0"/>
          </a:p>
        </p:txBody>
      </p:sp>
    </p:spTree>
    <p:extLst>
      <p:ext uri="{BB962C8B-B14F-4D97-AF65-F5344CB8AC3E}">
        <p14:creationId xmlns:p14="http://schemas.microsoft.com/office/powerpoint/2010/main" val="376348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2A2BC-F55D-A7C1-CEBC-E98F31F3E528}"/>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8ECB9E48-DB10-9B7B-EA83-0F3F75AF501D}"/>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6D3D8AF8-7B5E-B877-23B8-247A1FABE6EE}"/>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BB775D57-93D5-2200-140A-756E1B6FAC19}"/>
              </a:ext>
            </a:extLst>
          </p:cNvPr>
          <p:cNvSpPr>
            <a:spLocks noGrp="1"/>
          </p:cNvSpPr>
          <p:nvPr>
            <p:ph type="sldNum" sz="quarter" idx="12"/>
          </p:nvPr>
        </p:nvSpPr>
        <p:spPr/>
        <p:txBody>
          <a:bodyPr/>
          <a:lstStyle/>
          <a:p>
            <a:r>
              <a:rPr lang="de-DE"/>
              <a:t>|  </a:t>
            </a:r>
            <a:fld id="{E6B5151A-17C4-4431-8407-112C0160A8B6}" type="slidenum">
              <a:rPr lang="de-DE" smtClean="0"/>
              <a:pPr/>
              <a:t>6</a:t>
            </a:fld>
            <a:endParaRPr lang="de-DE" dirty="0"/>
          </a:p>
        </p:txBody>
      </p:sp>
      <p:sp>
        <p:nvSpPr>
          <p:cNvPr id="3" name="Title 2">
            <a:extLst>
              <a:ext uri="{FF2B5EF4-FFF2-40B4-BE49-F238E27FC236}">
                <a16:creationId xmlns:a16="http://schemas.microsoft.com/office/drawing/2014/main" id="{20C516B9-0BFD-02C0-6243-47037ED5AD47}"/>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400AE68D-9B6A-BC0C-3DE8-1EFF2C558C92}"/>
              </a:ext>
            </a:extLst>
          </p:cNvPr>
          <p:cNvSpPr>
            <a:spLocks noGrp="1"/>
          </p:cNvSpPr>
          <p:nvPr>
            <p:ph type="body" orient="vert" idx="13"/>
          </p:nvPr>
        </p:nvSpPr>
        <p:spPr/>
        <p:txBody>
          <a:bodyPr/>
          <a:lstStyle/>
          <a:p>
            <a:r>
              <a:rPr lang="en-DE" dirty="0"/>
              <a:t>Woraus besteht eine Android App?</a:t>
            </a:r>
          </a:p>
        </p:txBody>
      </p:sp>
      <p:sp>
        <p:nvSpPr>
          <p:cNvPr id="2" name="Inhaltsplatzhalter 1">
            <a:extLst>
              <a:ext uri="{FF2B5EF4-FFF2-40B4-BE49-F238E27FC236}">
                <a16:creationId xmlns:a16="http://schemas.microsoft.com/office/drawing/2014/main" id="{489032AF-2CA0-85CD-5B02-3DBD5C031078}"/>
              </a:ext>
            </a:extLst>
          </p:cNvPr>
          <p:cNvSpPr>
            <a:spLocks noGrp="1"/>
          </p:cNvSpPr>
          <p:nvPr>
            <p:ph idx="1"/>
          </p:nvPr>
        </p:nvSpPr>
        <p:spPr/>
        <p:txBody>
          <a:bodyPr/>
          <a:lstStyle/>
          <a:p>
            <a:r>
              <a:rPr lang="de-DE" b="1" noProof="0" dirty="0"/>
              <a:t>App-Komponenten</a:t>
            </a:r>
          </a:p>
          <a:p>
            <a:pPr marL="342900" indent="-342900">
              <a:buFont typeface="Arial" panose="020B0604020202020204" pitchFamily="34" charset="0"/>
              <a:buChar char="•"/>
            </a:pPr>
            <a:r>
              <a:rPr lang="de-DE" noProof="0" dirty="0" err="1"/>
              <a:t>Activities</a:t>
            </a:r>
            <a:endParaRPr lang="de-DE" noProof="0" dirty="0"/>
          </a:p>
          <a:p>
            <a:pPr marL="342900" indent="-342900">
              <a:buFont typeface="Arial" panose="020B0604020202020204" pitchFamily="34" charset="0"/>
              <a:buChar char="•"/>
            </a:pPr>
            <a:r>
              <a:rPr lang="de-DE" noProof="0" dirty="0"/>
              <a:t>Services</a:t>
            </a:r>
          </a:p>
          <a:p>
            <a:pPr marL="342900" indent="-342900">
              <a:buFont typeface="Arial" panose="020B0604020202020204" pitchFamily="34" charset="0"/>
              <a:buChar char="•"/>
            </a:pPr>
            <a:r>
              <a:rPr lang="de-DE" noProof="0" dirty="0"/>
              <a:t>Broadcast Receivers</a:t>
            </a:r>
          </a:p>
          <a:p>
            <a:pPr marL="342900" indent="-342900">
              <a:buFont typeface="Arial" panose="020B0604020202020204" pitchFamily="34" charset="0"/>
              <a:buChar char="•"/>
            </a:pPr>
            <a:r>
              <a:rPr lang="de-DE" noProof="0" dirty="0"/>
              <a:t>Content Providers</a:t>
            </a:r>
          </a:p>
          <a:p>
            <a:pPr marL="342900" indent="-342900">
              <a:buFont typeface="Arial" panose="020B0604020202020204" pitchFamily="34" charset="0"/>
              <a:buChar char="•"/>
            </a:pPr>
            <a:endParaRPr lang="de-DE" b="1" noProof="0" dirty="0"/>
          </a:p>
        </p:txBody>
      </p:sp>
    </p:spTree>
    <p:extLst>
      <p:ext uri="{BB962C8B-B14F-4D97-AF65-F5344CB8AC3E}">
        <p14:creationId xmlns:p14="http://schemas.microsoft.com/office/powerpoint/2010/main" val="89876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3C5A4-AC9E-468B-02C0-B61A3424A549}"/>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8670C172-8C35-D0D8-26AF-1EB21476DA0B}"/>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3E96F4C7-5BC6-E9CE-F9E3-538844AD56C6}"/>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C1160CF8-CB95-1A3A-7675-CCAAC84B8B76}"/>
              </a:ext>
            </a:extLst>
          </p:cNvPr>
          <p:cNvSpPr>
            <a:spLocks noGrp="1"/>
          </p:cNvSpPr>
          <p:nvPr>
            <p:ph type="sldNum" sz="quarter" idx="12"/>
          </p:nvPr>
        </p:nvSpPr>
        <p:spPr/>
        <p:txBody>
          <a:bodyPr/>
          <a:lstStyle/>
          <a:p>
            <a:r>
              <a:rPr lang="de-DE"/>
              <a:t>|  </a:t>
            </a:r>
            <a:fld id="{E6B5151A-17C4-4431-8407-112C0160A8B6}" type="slidenum">
              <a:rPr lang="de-DE" smtClean="0"/>
              <a:pPr/>
              <a:t>7</a:t>
            </a:fld>
            <a:endParaRPr lang="de-DE" dirty="0"/>
          </a:p>
        </p:txBody>
      </p:sp>
      <p:sp>
        <p:nvSpPr>
          <p:cNvPr id="3" name="Title 2">
            <a:extLst>
              <a:ext uri="{FF2B5EF4-FFF2-40B4-BE49-F238E27FC236}">
                <a16:creationId xmlns:a16="http://schemas.microsoft.com/office/drawing/2014/main" id="{70CEFA9A-6C39-DD72-8BBE-F2F7E46E6A68}"/>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A2224DC9-99F6-D5E5-7712-16E7D172A02A}"/>
              </a:ext>
            </a:extLst>
          </p:cNvPr>
          <p:cNvSpPr>
            <a:spLocks noGrp="1"/>
          </p:cNvSpPr>
          <p:nvPr>
            <p:ph type="body" orient="vert" idx="13"/>
          </p:nvPr>
        </p:nvSpPr>
        <p:spPr/>
        <p:txBody>
          <a:bodyPr/>
          <a:lstStyle/>
          <a:p>
            <a:r>
              <a:rPr lang="en-DE" dirty="0"/>
              <a:t>Activities</a:t>
            </a:r>
          </a:p>
        </p:txBody>
      </p:sp>
      <p:sp>
        <p:nvSpPr>
          <p:cNvPr id="2" name="Inhaltsplatzhalter 1">
            <a:extLst>
              <a:ext uri="{FF2B5EF4-FFF2-40B4-BE49-F238E27FC236}">
                <a16:creationId xmlns:a16="http://schemas.microsoft.com/office/drawing/2014/main" id="{B790F337-17F6-BEB5-9E65-6E8A680DEEE2}"/>
              </a:ext>
            </a:extLst>
          </p:cNvPr>
          <p:cNvSpPr>
            <a:spLocks noGrp="1"/>
          </p:cNvSpPr>
          <p:nvPr>
            <p:ph idx="1"/>
          </p:nvPr>
        </p:nvSpPr>
        <p:spPr/>
        <p:txBody>
          <a:bodyPr/>
          <a:lstStyle/>
          <a:p>
            <a:pPr marL="342900" indent="-342900">
              <a:buFont typeface="Arial" panose="020B0604020202020204" pitchFamily="34" charset="0"/>
              <a:buChar char="•"/>
            </a:pPr>
            <a:r>
              <a:rPr lang="de-DE" noProof="0" dirty="0"/>
              <a:t>Einstiegspunkt für die </a:t>
            </a:r>
            <a:r>
              <a:rPr lang="de-DE" u="sng" noProof="0" dirty="0"/>
              <a:t>Interaktion mit dem Nutzer</a:t>
            </a:r>
          </a:p>
          <a:p>
            <a:pPr marL="342900" indent="-342900">
              <a:buFont typeface="Arial" panose="020B0604020202020204" pitchFamily="34" charset="0"/>
              <a:buChar char="•"/>
            </a:pPr>
            <a:r>
              <a:rPr lang="de-DE" noProof="0" dirty="0"/>
              <a:t>repräsentiert eine einzelne </a:t>
            </a:r>
            <a:r>
              <a:rPr lang="de-DE" b="1" noProof="0" dirty="0"/>
              <a:t>Bildschirmansicht</a:t>
            </a:r>
          </a:p>
          <a:p>
            <a:pPr marL="342900" indent="-342900">
              <a:buFont typeface="Arial" panose="020B0604020202020204" pitchFamily="34" charset="0"/>
              <a:buChar char="•"/>
            </a:pPr>
            <a:r>
              <a:rPr lang="de-DE" noProof="0" dirty="0"/>
              <a:t>bilden eine </a:t>
            </a:r>
            <a:r>
              <a:rPr lang="de-DE" u="sng" noProof="0" dirty="0"/>
              <a:t>zusammenhängende Nutzererfahrung</a:t>
            </a:r>
            <a:r>
              <a:rPr lang="de-DE" noProof="0" dirty="0"/>
              <a:t>, sind aber unabhängig voneinander</a:t>
            </a:r>
          </a:p>
          <a:p>
            <a:pPr marL="342900" indent="-342900">
              <a:buFont typeface="Arial" panose="020B0604020202020204" pitchFamily="34" charset="0"/>
              <a:buChar char="•"/>
            </a:pPr>
            <a:r>
              <a:rPr lang="de-DE" noProof="0" dirty="0"/>
              <a:t>andere Apps können auch andere </a:t>
            </a:r>
            <a:r>
              <a:rPr lang="de-DE" noProof="0" dirty="0" err="1"/>
              <a:t>Activities</a:t>
            </a:r>
            <a:r>
              <a:rPr lang="de-DE" noProof="0" dirty="0"/>
              <a:t> starten</a:t>
            </a:r>
          </a:p>
        </p:txBody>
      </p:sp>
    </p:spTree>
    <p:extLst>
      <p:ext uri="{BB962C8B-B14F-4D97-AF65-F5344CB8AC3E}">
        <p14:creationId xmlns:p14="http://schemas.microsoft.com/office/powerpoint/2010/main" val="1511236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3ADD2-4567-F179-3487-73ADB41323B4}"/>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7364215A-CAB6-82E6-6CCF-AB76B3C64098}"/>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4BF2180C-5849-6D57-8763-3A9CC36540F0}"/>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D6A37617-808E-2734-089B-CCED75DFF4FF}"/>
              </a:ext>
            </a:extLst>
          </p:cNvPr>
          <p:cNvSpPr>
            <a:spLocks noGrp="1"/>
          </p:cNvSpPr>
          <p:nvPr>
            <p:ph type="sldNum" sz="quarter" idx="12"/>
          </p:nvPr>
        </p:nvSpPr>
        <p:spPr/>
        <p:txBody>
          <a:bodyPr/>
          <a:lstStyle/>
          <a:p>
            <a:r>
              <a:rPr lang="de-DE"/>
              <a:t>|  </a:t>
            </a:r>
            <a:fld id="{E6B5151A-17C4-4431-8407-112C0160A8B6}" type="slidenum">
              <a:rPr lang="de-DE" smtClean="0"/>
              <a:pPr/>
              <a:t>8</a:t>
            </a:fld>
            <a:endParaRPr lang="de-DE" dirty="0"/>
          </a:p>
        </p:txBody>
      </p:sp>
      <p:sp>
        <p:nvSpPr>
          <p:cNvPr id="3" name="Title 2">
            <a:extLst>
              <a:ext uri="{FF2B5EF4-FFF2-40B4-BE49-F238E27FC236}">
                <a16:creationId xmlns:a16="http://schemas.microsoft.com/office/drawing/2014/main" id="{AF6F7798-9792-39F1-F9D2-3127E9774B53}"/>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CFE0FB8D-C12D-EF8D-696C-999530543B9D}"/>
              </a:ext>
            </a:extLst>
          </p:cNvPr>
          <p:cNvSpPr>
            <a:spLocks noGrp="1"/>
          </p:cNvSpPr>
          <p:nvPr>
            <p:ph type="body" orient="vert" idx="13"/>
          </p:nvPr>
        </p:nvSpPr>
        <p:spPr/>
        <p:txBody>
          <a:bodyPr/>
          <a:lstStyle/>
          <a:p>
            <a:r>
              <a:rPr lang="en-DE" dirty="0"/>
              <a:t>Activities</a:t>
            </a:r>
          </a:p>
        </p:txBody>
      </p:sp>
      <p:sp>
        <p:nvSpPr>
          <p:cNvPr id="2" name="Inhaltsplatzhalter 1">
            <a:extLst>
              <a:ext uri="{FF2B5EF4-FFF2-40B4-BE49-F238E27FC236}">
                <a16:creationId xmlns:a16="http://schemas.microsoft.com/office/drawing/2014/main" id="{30B14610-BA72-1AAC-39D7-653C687D4FC1}"/>
              </a:ext>
            </a:extLst>
          </p:cNvPr>
          <p:cNvSpPr>
            <a:spLocks noGrp="1"/>
          </p:cNvSpPr>
          <p:nvPr>
            <p:ph idx="1"/>
          </p:nvPr>
        </p:nvSpPr>
        <p:spPr/>
        <p:txBody>
          <a:bodyPr/>
          <a:lstStyle/>
          <a:p>
            <a:r>
              <a:rPr lang="de-DE" sz="2000" noProof="0" dirty="0"/>
              <a:t>Sie ermöglichen wichtige </a:t>
            </a:r>
            <a:r>
              <a:rPr lang="de-DE" sz="2000" u="sng" noProof="0" dirty="0"/>
              <a:t>Interaktionen zwischen System und App</a:t>
            </a:r>
            <a:r>
              <a:rPr lang="de-DE" sz="2000" noProof="0" dirty="0"/>
              <a:t>:</a:t>
            </a:r>
          </a:p>
          <a:p>
            <a:pPr marL="342900" indent="-342900">
              <a:buFont typeface="Arial" panose="020B0604020202020204" pitchFamily="34" charset="0"/>
              <a:buChar char="•"/>
            </a:pPr>
            <a:r>
              <a:rPr lang="de-DE" sz="2000" noProof="0" dirty="0"/>
              <a:t>Verfolgen, </a:t>
            </a:r>
            <a:r>
              <a:rPr lang="de-DE" sz="2000" u="sng" noProof="0" dirty="0"/>
              <a:t>was aktuell wichtig für den Nutzer ist</a:t>
            </a:r>
            <a:r>
              <a:rPr lang="de-DE" sz="2000" noProof="0" dirty="0"/>
              <a:t>, sodass das System diesen Prozess </a:t>
            </a:r>
            <a:r>
              <a:rPr lang="de-DE" sz="2000" b="1" noProof="0" dirty="0"/>
              <a:t>aktiv</a:t>
            </a:r>
            <a:r>
              <a:rPr lang="de-DE" sz="2000" noProof="0" dirty="0"/>
              <a:t> hält</a:t>
            </a:r>
          </a:p>
          <a:p>
            <a:pPr marL="342900" indent="-342900">
              <a:buFont typeface="Arial" panose="020B0604020202020204" pitchFamily="34" charset="0"/>
              <a:buChar char="•"/>
            </a:pPr>
            <a:r>
              <a:rPr lang="de-DE" sz="2000" u="sng" noProof="0" dirty="0"/>
              <a:t>Behalten von gestoppten </a:t>
            </a:r>
            <a:r>
              <a:rPr lang="de-DE" sz="2000" u="sng" noProof="0" dirty="0" err="1"/>
              <a:t>Activities</a:t>
            </a:r>
            <a:r>
              <a:rPr lang="de-DE" sz="2000" noProof="0" dirty="0"/>
              <a:t>, zu denen der Nutzer eventuell zurückkehrt, und </a:t>
            </a:r>
            <a:r>
              <a:rPr lang="de-DE" sz="2000" u="sng" noProof="0" dirty="0"/>
              <a:t>Priorisieren dieser Prozesse</a:t>
            </a:r>
          </a:p>
          <a:p>
            <a:pPr marL="342900" indent="-342900">
              <a:buFont typeface="Arial" panose="020B0604020202020204" pitchFamily="34" charset="0"/>
              <a:buChar char="•"/>
            </a:pPr>
            <a:r>
              <a:rPr lang="de-DE" sz="2000" noProof="0" dirty="0"/>
              <a:t>Unterstützung beim </a:t>
            </a:r>
            <a:r>
              <a:rPr lang="de-DE" sz="2000" u="sng" noProof="0" dirty="0"/>
              <a:t>Wiederherstellen des vorherigen Zustands</a:t>
            </a:r>
            <a:r>
              <a:rPr lang="de-DE" sz="2000" noProof="0" dirty="0"/>
              <a:t> nach einem Prozessabbruch</a:t>
            </a:r>
          </a:p>
          <a:p>
            <a:pPr marL="342900" indent="-342900">
              <a:buFont typeface="Arial" panose="020B0604020202020204" pitchFamily="34" charset="0"/>
              <a:buChar char="•"/>
            </a:pPr>
            <a:r>
              <a:rPr lang="de-DE" sz="2000" noProof="0" dirty="0"/>
              <a:t>Ermöglichen </a:t>
            </a:r>
            <a:r>
              <a:rPr lang="de-DE" sz="2000" u="sng" noProof="0" dirty="0"/>
              <a:t>Nutzerabläufe</a:t>
            </a:r>
            <a:r>
              <a:rPr lang="de-DE" sz="2000" noProof="0" dirty="0"/>
              <a:t> zwischen Apps, wie z. B. das Teilen von Inhalten</a:t>
            </a:r>
          </a:p>
          <a:p>
            <a:endParaRPr lang="de-DE" sz="2000" noProof="0" dirty="0"/>
          </a:p>
          <a:p>
            <a:endParaRPr lang="de-DE" sz="2000" noProof="0" dirty="0"/>
          </a:p>
        </p:txBody>
      </p:sp>
    </p:spTree>
    <p:extLst>
      <p:ext uri="{BB962C8B-B14F-4D97-AF65-F5344CB8AC3E}">
        <p14:creationId xmlns:p14="http://schemas.microsoft.com/office/powerpoint/2010/main" val="900378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2B8B-45E6-C3CC-8F46-3DA0AB95763F}"/>
            </a:ext>
          </a:extLst>
        </p:cNvPr>
        <p:cNvGrpSpPr/>
        <p:nvPr/>
      </p:nvGrpSpPr>
      <p:grpSpPr>
        <a:xfrm>
          <a:off x="0" y="0"/>
          <a:ext cx="0" cy="0"/>
          <a:chOff x="0" y="0"/>
          <a:chExt cx="0" cy="0"/>
        </a:xfrm>
      </p:grpSpPr>
      <p:sp>
        <p:nvSpPr>
          <p:cNvPr id="12" name="Datumsplatzhalter 11">
            <a:extLst>
              <a:ext uri="{FF2B5EF4-FFF2-40B4-BE49-F238E27FC236}">
                <a16:creationId xmlns:a16="http://schemas.microsoft.com/office/drawing/2014/main" id="{5D7045A0-FA2C-23C8-3556-464665BCC2D5}"/>
              </a:ext>
            </a:extLst>
          </p:cNvPr>
          <p:cNvSpPr>
            <a:spLocks noGrp="1"/>
          </p:cNvSpPr>
          <p:nvPr>
            <p:ph type="dt" sz="half" idx="10"/>
          </p:nvPr>
        </p:nvSpPr>
        <p:spPr/>
        <p:txBody>
          <a:bodyPr/>
          <a:lstStyle/>
          <a:p>
            <a:r>
              <a:rPr lang="de-DE"/>
              <a:t>Campus Sontheim</a:t>
            </a:r>
            <a:endParaRPr lang="de-DE" dirty="0"/>
          </a:p>
        </p:txBody>
      </p:sp>
      <p:sp>
        <p:nvSpPr>
          <p:cNvPr id="13" name="Fußzeilenplatzhalter 12">
            <a:extLst>
              <a:ext uri="{FF2B5EF4-FFF2-40B4-BE49-F238E27FC236}">
                <a16:creationId xmlns:a16="http://schemas.microsoft.com/office/drawing/2014/main" id="{7515800C-7286-C659-39E5-CA2EE7ABFF3A}"/>
              </a:ext>
            </a:extLst>
          </p:cNvPr>
          <p:cNvSpPr>
            <a:spLocks noGrp="1"/>
          </p:cNvSpPr>
          <p:nvPr>
            <p:ph type="ftr" sz="quarter" idx="11"/>
          </p:nvPr>
        </p:nvSpPr>
        <p:spPr/>
        <p:txBody>
          <a:bodyPr/>
          <a:lstStyle/>
          <a:p>
            <a:r>
              <a:rPr lang="de-DE"/>
              <a:t>Christian Deme / Fakultät Informatik / Angewandte Informatik / Prof. Dr.-Ing. Wolfgang Hess | WiSe 2024/25</a:t>
            </a:r>
            <a:endParaRPr lang="de-DE" dirty="0"/>
          </a:p>
        </p:txBody>
      </p:sp>
      <p:sp>
        <p:nvSpPr>
          <p:cNvPr id="14" name="Foliennummernplatzhalter 13">
            <a:extLst>
              <a:ext uri="{FF2B5EF4-FFF2-40B4-BE49-F238E27FC236}">
                <a16:creationId xmlns:a16="http://schemas.microsoft.com/office/drawing/2014/main" id="{1836225B-F2EE-362A-041B-92D3BCBD313C}"/>
              </a:ext>
            </a:extLst>
          </p:cNvPr>
          <p:cNvSpPr>
            <a:spLocks noGrp="1"/>
          </p:cNvSpPr>
          <p:nvPr>
            <p:ph type="sldNum" sz="quarter" idx="12"/>
          </p:nvPr>
        </p:nvSpPr>
        <p:spPr/>
        <p:txBody>
          <a:bodyPr/>
          <a:lstStyle/>
          <a:p>
            <a:r>
              <a:rPr lang="de-DE"/>
              <a:t>|  </a:t>
            </a:r>
            <a:fld id="{E6B5151A-17C4-4431-8407-112C0160A8B6}" type="slidenum">
              <a:rPr lang="de-DE" smtClean="0"/>
              <a:pPr/>
              <a:t>9</a:t>
            </a:fld>
            <a:endParaRPr lang="de-DE" dirty="0"/>
          </a:p>
        </p:txBody>
      </p:sp>
      <p:sp>
        <p:nvSpPr>
          <p:cNvPr id="3" name="Title 2">
            <a:extLst>
              <a:ext uri="{FF2B5EF4-FFF2-40B4-BE49-F238E27FC236}">
                <a16:creationId xmlns:a16="http://schemas.microsoft.com/office/drawing/2014/main" id="{B534CB85-7723-794F-E340-535E3D6E1C8A}"/>
              </a:ext>
            </a:extLst>
          </p:cNvPr>
          <p:cNvSpPr>
            <a:spLocks noGrp="1"/>
          </p:cNvSpPr>
          <p:nvPr>
            <p:ph type="title"/>
          </p:nvPr>
        </p:nvSpPr>
        <p:spPr/>
        <p:txBody>
          <a:bodyPr/>
          <a:lstStyle/>
          <a:p>
            <a:r>
              <a:rPr lang="en-DE" dirty="0"/>
              <a:t>ANDROID APP</a:t>
            </a:r>
          </a:p>
        </p:txBody>
      </p:sp>
      <p:sp>
        <p:nvSpPr>
          <p:cNvPr id="4" name="Vertical Text Placeholder 3">
            <a:extLst>
              <a:ext uri="{FF2B5EF4-FFF2-40B4-BE49-F238E27FC236}">
                <a16:creationId xmlns:a16="http://schemas.microsoft.com/office/drawing/2014/main" id="{255E8E2B-98F6-33B2-E8BE-BBBA6C547C44}"/>
              </a:ext>
            </a:extLst>
          </p:cNvPr>
          <p:cNvSpPr>
            <a:spLocks noGrp="1"/>
          </p:cNvSpPr>
          <p:nvPr>
            <p:ph type="body" orient="vert" idx="13"/>
          </p:nvPr>
        </p:nvSpPr>
        <p:spPr/>
        <p:txBody>
          <a:bodyPr/>
          <a:lstStyle/>
          <a:p>
            <a:r>
              <a:rPr lang="de-DE" dirty="0" err="1"/>
              <a:t>Activities</a:t>
            </a:r>
            <a:r>
              <a:rPr lang="de-DE" dirty="0"/>
              <a:t> Lebenszyklus (Lifecycle)</a:t>
            </a:r>
          </a:p>
        </p:txBody>
      </p:sp>
      <p:sp>
        <p:nvSpPr>
          <p:cNvPr id="2" name="Inhaltsplatzhalter 1">
            <a:extLst>
              <a:ext uri="{FF2B5EF4-FFF2-40B4-BE49-F238E27FC236}">
                <a16:creationId xmlns:a16="http://schemas.microsoft.com/office/drawing/2014/main" id="{1629BC6B-346E-33E9-8445-E4F5B90A7FF1}"/>
              </a:ext>
            </a:extLst>
          </p:cNvPr>
          <p:cNvSpPr>
            <a:spLocks noGrp="1"/>
          </p:cNvSpPr>
          <p:nvPr>
            <p:ph idx="1"/>
          </p:nvPr>
        </p:nvSpPr>
        <p:spPr/>
        <p:txBody>
          <a:bodyPr/>
          <a:lstStyle/>
          <a:p>
            <a:pPr marL="342900" indent="-342900">
              <a:buFont typeface="Arial" panose="020B0604020202020204" pitchFamily="34" charset="0"/>
              <a:buChar char="•"/>
            </a:pPr>
            <a:r>
              <a:rPr lang="de-DE" noProof="0" dirty="0"/>
              <a:t>Wenn ein Nutzer durch die App navigiert, diese verlässt und wieder zurückkehrt, wechseln die </a:t>
            </a:r>
            <a:r>
              <a:rPr lang="de-DE" noProof="0" dirty="0" err="1"/>
              <a:t>Activity</a:t>
            </a:r>
            <a:r>
              <a:rPr lang="de-DE" noProof="0" dirty="0"/>
              <a:t>-Instanzen der App </a:t>
            </a:r>
            <a:r>
              <a:rPr lang="de-DE" u="sng" noProof="0" dirty="0"/>
              <a:t>durch verschiedene Zustände</a:t>
            </a:r>
            <a:r>
              <a:rPr lang="de-DE" noProof="0" dirty="0"/>
              <a:t> in ihrem Lebenszyklus</a:t>
            </a:r>
          </a:p>
          <a:p>
            <a:pPr marL="342900" indent="-342900">
              <a:buFont typeface="Arial" panose="020B0604020202020204" pitchFamily="34" charset="0"/>
              <a:buChar char="•"/>
            </a:pPr>
            <a:r>
              <a:rPr lang="de-DE" noProof="0" dirty="0"/>
              <a:t>Die </a:t>
            </a:r>
            <a:r>
              <a:rPr lang="de-DE" noProof="0" dirty="0" err="1"/>
              <a:t>Activity</a:t>
            </a:r>
            <a:r>
              <a:rPr lang="de-DE" noProof="0" dirty="0"/>
              <a:t>-Klasse stellt dafür verschiedene </a:t>
            </a:r>
            <a:r>
              <a:rPr lang="de-DE" u="sng" noProof="0" dirty="0"/>
              <a:t>Rückrufmethoden</a:t>
            </a:r>
            <a:r>
              <a:rPr lang="de-DE" noProof="0" dirty="0"/>
              <a:t> (</a:t>
            </a:r>
            <a:r>
              <a:rPr lang="de-DE" noProof="0" dirty="0" err="1"/>
              <a:t>Callbacks</a:t>
            </a:r>
            <a:r>
              <a:rPr lang="de-DE" noProof="0" dirty="0"/>
              <a:t>) bereit, die signalisieren, wenn eine Aktivität erstellt, angehalten, fortgesetzt oder zerstört wird</a:t>
            </a:r>
          </a:p>
          <a:p>
            <a:pPr marL="342900" indent="-342900">
              <a:buFont typeface="Arial" panose="020B0604020202020204" pitchFamily="34" charset="0"/>
              <a:buChar char="•"/>
            </a:pPr>
            <a:r>
              <a:rPr lang="de-DE" noProof="0" dirty="0"/>
              <a:t>Lebenszyklusmethoden ermöglichen es, die Aktivität </a:t>
            </a:r>
            <a:r>
              <a:rPr lang="de-DE" u="sng" noProof="0" dirty="0"/>
              <a:t>entsprechend der jeweiligen Änderung im Zustand</a:t>
            </a:r>
            <a:r>
              <a:rPr lang="de-DE" noProof="0" dirty="0"/>
              <a:t> anzupassen</a:t>
            </a:r>
          </a:p>
        </p:txBody>
      </p:sp>
    </p:spTree>
    <p:extLst>
      <p:ext uri="{BB962C8B-B14F-4D97-AF65-F5344CB8AC3E}">
        <p14:creationId xmlns:p14="http://schemas.microsoft.com/office/powerpoint/2010/main" val="1399584044"/>
      </p:ext>
    </p:extLst>
  </p:cSld>
  <p:clrMapOvr>
    <a:masterClrMapping/>
  </p:clrMapOvr>
</p:sld>
</file>

<file path=ppt/theme/theme1.xml><?xml version="1.0" encoding="utf-8"?>
<a:theme xmlns:a="http://schemas.openxmlformats.org/drawingml/2006/main" name="PowerPoint Master 4x3 Hochschule Heilbronn">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PT_HHN_16x9_DE_02.potx" id="{2AC1B5FE-E2EF-464A-AE9A-6144DCC24832}" vid="{E68E6C6E-6C71-4C90-B8D2-D9285002C9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Projektvorstellung_Apps_Sensoren_und_optimales_HCI</Template>
  <TotalTime>0</TotalTime>
  <Words>4320</Words>
  <Application>Microsoft Office PowerPoint</Application>
  <PresentationFormat>Breitbild</PresentationFormat>
  <Paragraphs>490</Paragraphs>
  <Slides>44</Slides>
  <Notes>43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44</vt:i4>
      </vt:variant>
    </vt:vector>
  </HeadingPairs>
  <TitlesOfParts>
    <vt:vector size="50" baseType="lpstr">
      <vt:lpstr>-apple-system</vt:lpstr>
      <vt:lpstr>Arial</vt:lpstr>
      <vt:lpstr>Calibri</vt:lpstr>
      <vt:lpstr>Linux Libertine</vt:lpstr>
      <vt:lpstr>Wingdings</vt:lpstr>
      <vt:lpstr>PowerPoint Master 4x3 Hochschule Heilbronn</vt:lpstr>
      <vt:lpstr>APP-ENTWICKLUNG Mit Android Studio</vt:lpstr>
      <vt:lpstr>RECAP</vt:lpstr>
      <vt:lpstr>RECAP</vt:lpstr>
      <vt:lpstr>ANDROID APP</vt:lpstr>
      <vt:lpstr>Warum ANDROID?</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ANDROID APP</vt:lpstr>
      <vt:lpstr>Navigation innerhalb von Android</vt:lpstr>
      <vt:lpstr>ANDROID STUDIO</vt:lpstr>
      <vt:lpstr>ANDROID STUDIO</vt:lpstr>
      <vt:lpstr>ANDROID APP</vt:lpstr>
      <vt:lpstr>KOTLIN</vt:lpstr>
      <vt:lpstr>KOTLIN VS. JAVA</vt:lpstr>
      <vt:lpstr>ANDROID APP</vt:lpstr>
      <vt:lpstr>JETPACK COMPOSE</vt:lpstr>
      <vt:lpstr>JETPACK COMPOSE</vt:lpstr>
      <vt:lpstr>SOFTWARE DESIGN</vt:lpstr>
      <vt:lpstr>CLEAN CODE</vt:lpstr>
      <vt:lpstr>DESIGN PATTERNS</vt:lpstr>
      <vt:lpstr>OBSERVER PATTERN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Deme</dc:creator>
  <cp:lastModifiedBy>Christian Deme</cp:lastModifiedBy>
  <cp:revision>36</cp:revision>
  <dcterms:created xsi:type="dcterms:W3CDTF">2024-09-16T05:03:58Z</dcterms:created>
  <dcterms:modified xsi:type="dcterms:W3CDTF">2024-11-13T09:36:15Z</dcterms:modified>
</cp:coreProperties>
</file>